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393" r:id="rId4"/>
    <p:sldId id="258" r:id="rId5"/>
    <p:sldId id="388" r:id="rId6"/>
    <p:sldId id="389" r:id="rId7"/>
    <p:sldId id="390" r:id="rId8"/>
    <p:sldId id="362" r:id="rId9"/>
    <p:sldId id="260" r:id="rId10"/>
    <p:sldId id="392" r:id="rId11"/>
    <p:sldId id="361" r:id="rId12"/>
    <p:sldId id="261" r:id="rId13"/>
    <p:sldId id="379" r:id="rId14"/>
    <p:sldId id="380" r:id="rId15"/>
    <p:sldId id="263" r:id="rId16"/>
    <p:sldId id="264" r:id="rId17"/>
    <p:sldId id="265" r:id="rId18"/>
    <p:sldId id="365" r:id="rId19"/>
    <p:sldId id="391" r:id="rId20"/>
    <p:sldId id="266" r:id="rId21"/>
    <p:sldId id="394"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6CE900-28BC-41B8-83F1-E163FDDFBBA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85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1354D-734E-49C6-82D0-D39D96550D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49530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56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16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330739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69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785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165571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1354D-734E-49C6-82D0-D39D96550D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CE900-28BC-41B8-83F1-E163FDDFBBA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7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31354D-734E-49C6-82D0-D39D96550D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355730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1354D-734E-49C6-82D0-D39D96550DD4}"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CE900-28BC-41B8-83F1-E163FDDFBBA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75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31354D-734E-49C6-82D0-D39D96550DD4}"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CE900-28BC-41B8-83F1-E163FDDFBB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1354D-734E-49C6-82D0-D39D96550DD4}"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2160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1354D-734E-49C6-82D0-D39D96550D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E900-28BC-41B8-83F1-E163FDDFBBA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98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1354D-734E-49C6-82D0-D39D96550D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CE900-28BC-41B8-83F1-E163FDDFBBAA}" type="slidenum">
              <a:rPr lang="en-US" smtClean="0"/>
              <a:t>‹#›</a:t>
            </a:fld>
            <a:endParaRPr lang="en-US"/>
          </a:p>
        </p:txBody>
      </p:sp>
    </p:spTree>
    <p:extLst>
      <p:ext uri="{BB962C8B-B14F-4D97-AF65-F5344CB8AC3E}">
        <p14:creationId xmlns:p14="http://schemas.microsoft.com/office/powerpoint/2010/main" val="177812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31354D-734E-49C6-82D0-D39D96550DD4}" type="datetimeFigureOut">
              <a:rPr lang="en-US" smtClean="0"/>
              <a:t>3/5/2025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6CE900-28BC-41B8-83F1-E163FDDFBBAA}" type="slidenum">
              <a:rPr lang="en-US" smtClean="0"/>
              <a:t>‹#›</a:t>
            </a:fld>
            <a:endParaRPr lang="en-US"/>
          </a:p>
        </p:txBody>
      </p:sp>
    </p:spTree>
    <p:extLst>
      <p:ext uri="{BB962C8B-B14F-4D97-AF65-F5344CB8AC3E}">
        <p14:creationId xmlns:p14="http://schemas.microsoft.com/office/powerpoint/2010/main" val="16751639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3400-BAA6-9039-6D65-C525E19C28B8}"/>
              </a:ext>
            </a:extLst>
          </p:cNvPr>
          <p:cNvSpPr>
            <a:spLocks noGrp="1"/>
          </p:cNvSpPr>
          <p:nvPr>
            <p:ph type="ctrTitle"/>
          </p:nvPr>
        </p:nvSpPr>
        <p:spPr>
          <a:xfrm>
            <a:off x="2692398" y="1871131"/>
            <a:ext cx="6815669" cy="933029"/>
          </a:xfrm>
          <a:solidFill>
            <a:schemeClr val="accent6">
              <a:lumMod val="20000"/>
              <a:lumOff val="80000"/>
            </a:schemeClr>
          </a:solidFill>
        </p:spPr>
        <p:txBody>
          <a:bodyPr/>
          <a:lstStyle/>
          <a:p>
            <a:r>
              <a:rPr lang="en-US" dirty="0"/>
              <a:t>Samples collection </a:t>
            </a:r>
          </a:p>
        </p:txBody>
      </p:sp>
      <p:sp>
        <p:nvSpPr>
          <p:cNvPr id="3" name="Subtitle 2">
            <a:extLst>
              <a:ext uri="{FF2B5EF4-FFF2-40B4-BE49-F238E27FC236}">
                <a16:creationId xmlns:a16="http://schemas.microsoft.com/office/drawing/2014/main" id="{45B8BBB5-7424-C986-6DD1-58767199DB3A}"/>
              </a:ext>
            </a:extLst>
          </p:cNvPr>
          <p:cNvSpPr>
            <a:spLocks noGrp="1"/>
          </p:cNvSpPr>
          <p:nvPr>
            <p:ph type="subTitle" idx="1"/>
          </p:nvPr>
        </p:nvSpPr>
        <p:spPr/>
        <p:txBody>
          <a:bodyPr/>
          <a:lstStyle/>
          <a:p>
            <a:r>
              <a:rPr lang="ar-IQ" dirty="0" err="1"/>
              <a:t>ا</a:t>
            </a:r>
            <a:r>
              <a:rPr lang="ar-IQ" sz="3200" dirty="0" err="1"/>
              <a:t>.د.رنا</a:t>
            </a:r>
            <a:r>
              <a:rPr lang="ar-IQ" sz="3200" dirty="0"/>
              <a:t> عدنان فائز </a:t>
            </a:r>
            <a:endParaRPr lang="en-US" sz="3200" dirty="0"/>
          </a:p>
        </p:txBody>
      </p:sp>
    </p:spTree>
    <p:extLst>
      <p:ext uri="{BB962C8B-B14F-4D97-AF65-F5344CB8AC3E}">
        <p14:creationId xmlns:p14="http://schemas.microsoft.com/office/powerpoint/2010/main" val="298929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EA6EB-23CD-535C-DD7B-7B3571DCF53D}"/>
              </a:ext>
            </a:extLst>
          </p:cNvPr>
          <p:cNvSpPr>
            <a:spLocks noGrp="1"/>
          </p:cNvSpPr>
          <p:nvPr>
            <p:ph idx="1"/>
          </p:nvPr>
        </p:nvSpPr>
        <p:spPr>
          <a:xfrm>
            <a:off x="788276" y="756745"/>
            <a:ext cx="10562896" cy="5119123"/>
          </a:xfrm>
          <a:solidFill>
            <a:schemeClr val="accent6">
              <a:lumMod val="20000"/>
              <a:lumOff val="80000"/>
            </a:schemeClr>
          </a:solidFill>
        </p:spPr>
        <p:txBody>
          <a:bodyPr>
            <a:normAutofit/>
          </a:bodyPr>
          <a:lstStyle/>
          <a:p>
            <a:pPr marL="0" marR="0">
              <a:lnSpc>
                <a:spcPct val="107000"/>
              </a:lnSpc>
              <a:spcAft>
                <a:spcPts val="800"/>
              </a:spcAft>
            </a:pPr>
            <a:endPar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Agar Slants</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some bacteria, preservation on agar slants at 4°C can maintain viability for several months.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Preservation Media</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Specialized media, such as nutrient broth or specific growth media supplemented with protective agents, can be used to maintain microbial samples during storage.</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Sealed Containers</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Using airtight containers or vials can help prevent contamination and desiccation of microbial samples during storage. </a:t>
            </a:r>
          </a:p>
          <a:p>
            <a:pPr marL="0" marR="0">
              <a:lnSpc>
                <a:spcPct val="107000"/>
              </a:lnSpc>
              <a:spcAft>
                <a:spcPts val="800"/>
              </a:spcAft>
            </a:pPr>
            <a:r>
              <a:rPr lang="en-US"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Saline, Antibiotic, antifungal, PBS.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338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DAE12F9-FFCE-BA3C-CC39-87D6B048875D}"/>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7A1C602-3EE1-B6F1-5916-B1B51CD2EF04}"/>
              </a:ext>
            </a:extLst>
          </p:cNvPr>
          <p:cNvPicPr>
            <a:picLocks noChangeAspect="1"/>
          </p:cNvPicPr>
          <p:nvPr/>
        </p:nvPicPr>
        <p:blipFill>
          <a:blip r:embed="rId2"/>
          <a:srcRect l="7818" r="6000" b="6235"/>
          <a:stretch/>
        </p:blipFill>
        <p:spPr>
          <a:xfrm>
            <a:off x="1295402" y="685800"/>
            <a:ext cx="9601196" cy="548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0099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7D245-2160-1047-00DB-7D75B2212F87}"/>
              </a:ext>
            </a:extLst>
          </p:cNvPr>
          <p:cNvSpPr>
            <a:spLocks noGrp="1"/>
          </p:cNvSpPr>
          <p:nvPr>
            <p:ph idx="1"/>
          </p:nvPr>
        </p:nvSpPr>
        <p:spPr>
          <a:xfrm>
            <a:off x="1295401" y="716280"/>
            <a:ext cx="9601196" cy="5159588"/>
          </a:xfrm>
        </p:spPr>
        <p:txBody>
          <a:bodyPr>
            <a:normAutofit/>
          </a:bodyPr>
          <a:lstStyle/>
          <a:p>
            <a:endParaRPr lang="en-US" sz="1800" b="1" i="0" u="none" strike="noStrike" baseline="0" dirty="0">
              <a:solidFill>
                <a:srgbClr val="FF0000"/>
              </a:solidFill>
              <a:latin typeface="Times New Roman" panose="02020603050405020304" pitchFamily="18" charset="0"/>
            </a:endParaRPr>
          </a:p>
          <a:p>
            <a:r>
              <a:rPr lang="en-US" b="1" i="0" u="none" strike="noStrike" baseline="0" dirty="0">
                <a:solidFill>
                  <a:srgbClr val="FF0000"/>
                </a:solidFill>
                <a:latin typeface="Times New Roman" panose="02020603050405020304" pitchFamily="18" charset="0"/>
              </a:rPr>
              <a:t>Stool samples</a:t>
            </a:r>
            <a:r>
              <a:rPr lang="en-US" b="1" i="0" u="none" strike="noStrike" baseline="0" dirty="0">
                <a:solidFill>
                  <a:srgbClr val="000000"/>
                </a:solidFill>
                <a:latin typeface="Times New Roman" panose="02020603050405020304" pitchFamily="18" charset="0"/>
              </a:rPr>
              <a:t>:  A 20% of fecal suspension prepared by collect about 1gm of feces + 4ml of saline put in special screw capped bottles. Shake the bottle by vortex and Then centrifuged 3500 rpm to obtain clear samples </a:t>
            </a:r>
          </a:p>
          <a:p>
            <a:r>
              <a:rPr lang="en-US" b="1" i="0" u="none" strike="noStrike" baseline="0" dirty="0">
                <a:solidFill>
                  <a:srgbClr val="FF0000"/>
                </a:solidFill>
                <a:latin typeface="Times New Roman" panose="02020603050405020304" pitchFamily="18" charset="0"/>
              </a:rPr>
              <a:t>Urine samples </a:t>
            </a:r>
            <a:r>
              <a:rPr lang="en-US" b="1" i="0" u="none" strike="noStrike" baseline="0" dirty="0">
                <a:solidFill>
                  <a:srgbClr val="000000"/>
                </a:solidFill>
                <a:latin typeface="Times New Roman" panose="02020603050405020304" pitchFamily="18" charset="0"/>
              </a:rPr>
              <a:t>are collected as a (mid stream method). After washing the genitalia, leave the first and last drops of urine and collection done from mid stream by sterile container. Some time urine samples buffered by adding buffer solution. </a:t>
            </a:r>
          </a:p>
          <a:p>
            <a:r>
              <a:rPr lang="en-US" b="1" i="0" u="none" strike="noStrike" baseline="0" dirty="0">
                <a:solidFill>
                  <a:srgbClr val="000000"/>
                </a:solidFill>
                <a:latin typeface="Times New Roman" panose="02020603050405020304" pitchFamily="18" charset="0"/>
              </a:rPr>
              <a:t> </a:t>
            </a:r>
            <a:endParaRPr lang="en-US" b="1" dirty="0"/>
          </a:p>
        </p:txBody>
      </p:sp>
    </p:spTree>
    <p:extLst>
      <p:ext uri="{BB962C8B-B14F-4D97-AF65-F5344CB8AC3E}">
        <p14:creationId xmlns:p14="http://schemas.microsoft.com/office/powerpoint/2010/main" val="349485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0" name="Group 16">
            <a:extLst>
              <a:ext uri="{FF2B5EF4-FFF2-40B4-BE49-F238E27FC236}">
                <a16:creationId xmlns:a16="http://schemas.microsoft.com/office/drawing/2014/main" id="{8E5A8E9B-4FEE-FEC5-BF4D-8D1E236C5D41}"/>
              </a:ext>
            </a:extLst>
          </p:cNvPr>
          <p:cNvGraphicFramePr>
            <a:graphicFrameLocks noGrp="1"/>
          </p:cNvGraphicFramePr>
          <p:nvPr>
            <p:extLst>
              <p:ext uri="{D42A27DB-BD31-4B8C-83A1-F6EECF244321}">
                <p14:modId xmlns:p14="http://schemas.microsoft.com/office/powerpoint/2010/main" val="2678430783"/>
              </p:ext>
            </p:extLst>
          </p:nvPr>
        </p:nvGraphicFramePr>
        <p:xfrm>
          <a:off x="548640" y="2072639"/>
          <a:ext cx="11140439" cy="4683443"/>
        </p:xfrm>
        <a:graphic>
          <a:graphicData uri="http://schemas.openxmlformats.org/drawingml/2006/table">
            <a:tbl>
              <a:tblPr/>
              <a:tblGrid>
                <a:gridCol w="1790427">
                  <a:extLst>
                    <a:ext uri="{9D8B030D-6E8A-4147-A177-3AD203B41FA5}">
                      <a16:colId xmlns:a16="http://schemas.microsoft.com/office/drawing/2014/main" val="20000"/>
                    </a:ext>
                  </a:extLst>
                </a:gridCol>
                <a:gridCol w="1989364">
                  <a:extLst>
                    <a:ext uri="{9D8B030D-6E8A-4147-A177-3AD203B41FA5}">
                      <a16:colId xmlns:a16="http://schemas.microsoft.com/office/drawing/2014/main" val="20001"/>
                    </a:ext>
                  </a:extLst>
                </a:gridCol>
                <a:gridCol w="4575538">
                  <a:extLst>
                    <a:ext uri="{9D8B030D-6E8A-4147-A177-3AD203B41FA5}">
                      <a16:colId xmlns:a16="http://schemas.microsoft.com/office/drawing/2014/main" val="20002"/>
                    </a:ext>
                  </a:extLst>
                </a:gridCol>
                <a:gridCol w="2785110">
                  <a:extLst>
                    <a:ext uri="{9D8B030D-6E8A-4147-A177-3AD203B41FA5}">
                      <a16:colId xmlns:a16="http://schemas.microsoft.com/office/drawing/2014/main" val="20003"/>
                    </a:ext>
                  </a:extLst>
                </a:gridCol>
              </a:tblGrid>
              <a:tr h="272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Top Color</a:t>
                      </a: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cs typeface="Arial" charset="0"/>
                        </a:rPr>
                        <a:t>Additives</a:t>
                      </a: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Principle</a:t>
                      </a: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Uses</a:t>
                      </a: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17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Lavender</a:t>
                      </a:r>
                      <a:endParaRPr kumimoji="0" lang="en-US" altLang="en-US" sz="1800" b="0"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EDTA</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a:ln>
                            <a:noFill/>
                          </a:ln>
                          <a:solidFill>
                            <a:srgbClr val="000000"/>
                          </a:solidFill>
                          <a:effectLst/>
                          <a:latin typeface="Arial" charset="0"/>
                          <a:cs typeface="Arial" charset="0"/>
                        </a:rPr>
                        <a:t>Dose= 1to2g/l of blood</a:t>
                      </a:r>
                      <a:endParaRPr kumimoji="0" lang="en-US" altLang="en-US" sz="1800" b="0"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-The strongest anti-coagulant</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600" b="1" i="0" u="none" strike="noStrike" cap="none" normalizeH="0" baseline="0">
                          <a:ln>
                            <a:noFill/>
                          </a:ln>
                          <a:solidFill>
                            <a:srgbClr val="000000"/>
                          </a:solidFill>
                          <a:effectLst/>
                          <a:latin typeface="Arial" charset="0"/>
                          <a:cs typeface="Arial" charset="0"/>
                        </a:rPr>
                        <a:t>Ca</a:t>
                      </a:r>
                      <a:r>
                        <a:rPr kumimoji="0" lang="en-US" altLang="en-US" sz="1600" b="1" i="0" u="none" strike="noStrike" cap="none" normalizeH="0" baseline="30000">
                          <a:ln>
                            <a:noFill/>
                          </a:ln>
                          <a:solidFill>
                            <a:srgbClr val="000000"/>
                          </a:solidFill>
                          <a:effectLst/>
                          <a:latin typeface="Arial" charset="0"/>
                          <a:cs typeface="Arial" charset="0"/>
                        </a:rPr>
                        <a:t>+2</a:t>
                      </a:r>
                      <a:r>
                        <a:rPr kumimoji="0" lang="en-US" altLang="en-US" sz="1600" b="1" i="0" u="none" strike="noStrike" cap="none" normalizeH="0" baseline="0">
                          <a:ln>
                            <a:noFill/>
                          </a:ln>
                          <a:solidFill>
                            <a:srgbClr val="000000"/>
                          </a:solidFill>
                          <a:effectLst/>
                          <a:latin typeface="Arial" charset="0"/>
                          <a:cs typeface="Arial" charset="0"/>
                        </a:rPr>
                        <a:t> chelating agent</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altLang="en-US" sz="1600" b="1" i="0" u="none" strike="noStrike" cap="none" normalizeH="0" baseline="0">
                          <a:ln>
                            <a:noFill/>
                          </a:ln>
                          <a:solidFill>
                            <a:srgbClr val="000000"/>
                          </a:solidFill>
                          <a:effectLst/>
                          <a:latin typeface="Arial" charset="0"/>
                          <a:cs typeface="Arial" charset="0"/>
                        </a:rPr>
                        <a:t>Hematology</a:t>
                      </a:r>
                      <a:endParaRPr kumimoji="0" lang="en-US" altLang="en-US" sz="1800" b="0" i="0" u="none" strike="noStrike" cap="none" normalizeH="0" baseline="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altLang="en-US" sz="1600" b="1" i="0" u="none" strike="noStrike" cap="none" normalizeH="0" baseline="0">
                          <a:ln>
                            <a:noFill/>
                          </a:ln>
                          <a:solidFill>
                            <a:srgbClr val="000000"/>
                          </a:solidFill>
                          <a:effectLst/>
                          <a:latin typeface="Arial" charset="0"/>
                          <a:cs typeface="Arial" charset="0"/>
                        </a:rPr>
                        <a:t>Blood bank </a:t>
                      </a:r>
                      <a:endParaRPr kumimoji="0" lang="en-US" altLang="en-US" sz="1800" b="0" i="0" u="none" strike="noStrike" cap="none" normalizeH="0" baseline="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34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Light Blue</a:t>
                      </a:r>
                      <a:endParaRPr kumimoji="0" lang="en-US" altLang="en-US" sz="1800" b="0" i="0" u="none" strike="noStrike" cap="none" normalizeH="0" baseline="0" dirty="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Sodium Citrate</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000000"/>
                          </a:solidFill>
                          <a:effectLst/>
                          <a:latin typeface="Arial" charset="0"/>
                          <a:cs typeface="Arial" charset="0"/>
                        </a:rPr>
                        <a:t>2g/l</a:t>
                      </a:r>
                      <a:endParaRPr kumimoji="0" lang="en-US" altLang="en-US" sz="1800" b="0" i="0" u="none" strike="noStrike" cap="none" normalizeH="0" baseline="0" dirty="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Ca</a:t>
                      </a:r>
                      <a:r>
                        <a:rPr kumimoji="0" lang="en-US" altLang="en-US" sz="1600" b="1" i="0" u="none" strike="noStrike" cap="none" normalizeH="0" baseline="30000">
                          <a:ln>
                            <a:noFill/>
                          </a:ln>
                          <a:solidFill>
                            <a:srgbClr val="000000"/>
                          </a:solidFill>
                          <a:effectLst/>
                          <a:latin typeface="Arial" charset="0"/>
                          <a:cs typeface="Arial" charset="0"/>
                        </a:rPr>
                        <a:t>+2</a:t>
                      </a:r>
                      <a:r>
                        <a:rPr kumimoji="0" lang="en-US" altLang="en-US" sz="1600" b="1" i="0" u="none" strike="noStrike" cap="none" normalizeH="0" baseline="0">
                          <a:ln>
                            <a:noFill/>
                          </a:ln>
                          <a:solidFill>
                            <a:srgbClr val="000000"/>
                          </a:solidFill>
                          <a:effectLst/>
                          <a:latin typeface="Arial" charset="0"/>
                          <a:cs typeface="Arial" charset="0"/>
                        </a:rPr>
                        <a:t>  chelating agent</a:t>
                      </a:r>
                      <a:endParaRPr kumimoji="0" lang="en-US" altLang="en-US" sz="1800" b="0"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 PT</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 APTT: </a:t>
                      </a:r>
                      <a:endParaRPr kumimoji="0" lang="en-US" altLang="en-US" sz="1800" b="0"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34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Green</a:t>
                      </a:r>
                      <a:endParaRPr kumimoji="0" lang="en-US" altLang="en-US" sz="1800" b="0" i="0" u="none" strike="noStrike" cap="none" normalizeH="0" baseline="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Sodium Heparin or Lithium Heparin</a:t>
                      </a:r>
                      <a:endParaRPr kumimoji="0" lang="en-US" altLang="en-US" sz="1800" b="0" i="0" u="none" strike="noStrike" cap="none" normalizeH="0" baseline="0" dirty="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Heparin binds to Thrombin and inhibits the second step in the coagulation cascade </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(Prothrombin                 Thrombin)</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Fibrinogen                   Fibrin</a:t>
                      </a:r>
                      <a:endParaRPr kumimoji="0" lang="en-US" altLang="en-US" sz="1800" b="0" i="0" u="none" strike="noStrike" cap="none" normalizeH="0" baseline="0" dirty="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Enzymes</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Hormones</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Electrolytes (Na</a:t>
                      </a:r>
                      <a:r>
                        <a:rPr kumimoji="0" lang="en-US" altLang="en-US" sz="1600" b="1" i="0" u="none" strike="noStrike" cap="none" normalizeH="0" baseline="30000" dirty="0">
                          <a:ln>
                            <a:noFill/>
                          </a:ln>
                          <a:solidFill>
                            <a:srgbClr val="000000"/>
                          </a:solidFill>
                          <a:effectLst/>
                          <a:latin typeface="Arial" charset="0"/>
                          <a:cs typeface="Arial" charset="0"/>
                        </a:rPr>
                        <a:t>+</a:t>
                      </a:r>
                      <a:r>
                        <a:rPr kumimoji="0" lang="en-US" altLang="en-US" sz="1600" b="1" i="0" u="none" strike="noStrike" cap="none" normalizeH="0" baseline="0" dirty="0">
                          <a:ln>
                            <a:noFill/>
                          </a:ln>
                          <a:solidFill>
                            <a:srgbClr val="000000"/>
                          </a:solidFill>
                          <a:effectLst/>
                          <a:latin typeface="Arial" charset="0"/>
                          <a:cs typeface="Arial" charset="0"/>
                        </a:rPr>
                        <a:t>, K</a:t>
                      </a:r>
                      <a:r>
                        <a:rPr kumimoji="0" lang="en-US" altLang="en-US" sz="1600" b="1" i="0" u="none" strike="noStrike" cap="none" normalizeH="0" baseline="30000" dirty="0">
                          <a:ln>
                            <a:noFill/>
                          </a:ln>
                          <a:solidFill>
                            <a:srgbClr val="000000"/>
                          </a:solidFill>
                          <a:effectLst/>
                          <a:latin typeface="Arial" charset="0"/>
                          <a:cs typeface="Arial" charset="0"/>
                        </a:rPr>
                        <a:t>+</a:t>
                      </a:r>
                      <a:r>
                        <a:rPr kumimoji="0" lang="en-US" altLang="en-US" sz="1600" b="1" i="0" u="none" strike="noStrike" cap="none" normalizeH="0" baseline="0" dirty="0">
                          <a:ln>
                            <a:noFill/>
                          </a:ln>
                          <a:solidFill>
                            <a:srgbClr val="000000"/>
                          </a:solidFill>
                          <a:effectLst/>
                          <a:latin typeface="Arial" charset="0"/>
                          <a:cs typeface="Arial" charset="0"/>
                        </a:rPr>
                        <a:t>, Mg</a:t>
                      </a:r>
                      <a:r>
                        <a:rPr kumimoji="0" lang="en-US" altLang="en-US" sz="1600" b="1" i="0" u="none" strike="noStrike" cap="none" normalizeH="0" baseline="30000" dirty="0">
                          <a:ln>
                            <a:noFill/>
                          </a:ln>
                          <a:solidFill>
                            <a:srgbClr val="000000"/>
                          </a:solidFill>
                          <a:effectLst/>
                          <a:latin typeface="Arial" charset="0"/>
                          <a:cs typeface="Arial" charset="0"/>
                        </a:rPr>
                        <a:t>+</a:t>
                      </a:r>
                      <a:r>
                        <a:rPr kumimoji="0" lang="en-US" altLang="en-US" sz="1600" b="1" i="0" u="none" strike="noStrike" cap="none" normalizeH="0" baseline="0" dirty="0">
                          <a:ln>
                            <a:noFill/>
                          </a:ln>
                          <a:solidFill>
                            <a:srgbClr val="000000"/>
                          </a:solidFill>
                          <a:effectLst/>
                          <a:latin typeface="Arial" charset="0"/>
                          <a:cs typeface="Arial" charset="0"/>
                        </a:rPr>
                        <a:t>, Cl)</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30000" dirty="0">
                        <a:ln>
                          <a:noFill/>
                        </a:ln>
                        <a:solidFill>
                          <a:srgbClr val="000000"/>
                        </a:solidFill>
                        <a:effectLst/>
                        <a:latin typeface="Arial" charset="0"/>
                        <a:cs typeface="Arial" charset="0"/>
                      </a:endParaRPr>
                    </a:p>
                  </a:txBody>
                  <a:tcPr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cxnSp>
        <p:nvCxnSpPr>
          <p:cNvPr id="34845" name="AutoShape 24">
            <a:extLst>
              <a:ext uri="{FF2B5EF4-FFF2-40B4-BE49-F238E27FC236}">
                <a16:creationId xmlns:a16="http://schemas.microsoft.com/office/drawing/2014/main" id="{17BD51D0-B80C-5E61-2B87-3693B216C016}"/>
              </a:ext>
            </a:extLst>
          </p:cNvPr>
          <p:cNvCxnSpPr>
            <a:cxnSpLocks noChangeShapeType="1"/>
          </p:cNvCxnSpPr>
          <p:nvPr/>
        </p:nvCxnSpPr>
        <p:spPr bwMode="auto">
          <a:xfrm>
            <a:off x="6324600" y="5410200"/>
            <a:ext cx="457200" cy="1588"/>
          </a:xfrm>
          <a:prstGeom prst="straightConnector1">
            <a:avLst/>
          </a:prstGeom>
          <a:noFill/>
          <a:ln w="28575">
            <a:solidFill>
              <a:srgbClr val="C00000"/>
            </a:solidFill>
            <a:round/>
            <a:headEnd/>
            <a:tailEnd type="arrow" w="sm" len="sm"/>
          </a:ln>
          <a:extLst>
            <a:ext uri="{909E8E84-426E-40DD-AFC4-6F175D3DCCD1}">
              <a14:hiddenFill xmlns:a14="http://schemas.microsoft.com/office/drawing/2010/main">
                <a:noFill/>
              </a14:hiddenFill>
            </a:ext>
          </a:extLst>
        </p:spPr>
      </p:cxnSp>
      <p:cxnSp>
        <p:nvCxnSpPr>
          <p:cNvPr id="34846" name="Line 26">
            <a:extLst>
              <a:ext uri="{FF2B5EF4-FFF2-40B4-BE49-F238E27FC236}">
                <a16:creationId xmlns:a16="http://schemas.microsoft.com/office/drawing/2014/main" id="{C3D48E40-75F8-8AEF-CB40-2F275F941E92}"/>
              </a:ext>
            </a:extLst>
          </p:cNvPr>
          <p:cNvCxnSpPr>
            <a:cxnSpLocks noChangeShapeType="1"/>
          </p:cNvCxnSpPr>
          <p:nvPr/>
        </p:nvCxnSpPr>
        <p:spPr bwMode="auto">
          <a:xfrm flipH="1">
            <a:off x="6172200" y="5943601"/>
            <a:ext cx="152400" cy="23812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cxnSp>
      <p:cxnSp>
        <p:nvCxnSpPr>
          <p:cNvPr id="34847" name="Line 28">
            <a:extLst>
              <a:ext uri="{FF2B5EF4-FFF2-40B4-BE49-F238E27FC236}">
                <a16:creationId xmlns:a16="http://schemas.microsoft.com/office/drawing/2014/main" id="{5880ADC1-46F6-7F3C-FBE9-9DC27226FD20}"/>
              </a:ext>
            </a:extLst>
          </p:cNvPr>
          <p:cNvCxnSpPr>
            <a:cxnSpLocks noChangeShapeType="1"/>
          </p:cNvCxnSpPr>
          <p:nvPr/>
        </p:nvCxnSpPr>
        <p:spPr bwMode="auto">
          <a:xfrm>
            <a:off x="6096001" y="5943601"/>
            <a:ext cx="174625" cy="23812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cxnSp>
      <p:sp>
        <p:nvSpPr>
          <p:cNvPr id="34848" name="Rectangle 177">
            <a:extLst>
              <a:ext uri="{FF2B5EF4-FFF2-40B4-BE49-F238E27FC236}">
                <a16:creationId xmlns:a16="http://schemas.microsoft.com/office/drawing/2014/main" id="{D9C1A757-3330-DE5E-7FC8-B780583801E1}"/>
              </a:ext>
            </a:extLst>
          </p:cNvPr>
          <p:cNvSpPr>
            <a:spLocks noChangeArrowheads="1"/>
          </p:cNvSpPr>
          <p:nvPr/>
        </p:nvSpPr>
        <p:spPr bwMode="auto">
          <a:xfrm>
            <a:off x="6477000" y="5638800"/>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rgbClr val="3891A7"/>
              </a:buClr>
              <a:buSzPct val="80000"/>
              <a:buFont typeface="Wingdings 2" panose="05020102010507070707" pitchFamily="18" charset="2"/>
              <a:buChar char=""/>
              <a:defRPr sz="3200">
                <a:solidFill>
                  <a:srgbClr val="000000"/>
                </a:solidFill>
                <a:latin typeface="Gill Sans MT" panose="020B0502020104020203" pitchFamily="34" charset="0"/>
                <a:ea typeface="宋体" panose="02010600030101010101" pitchFamily="2" charset="-122"/>
              </a:defRPr>
            </a:lvl1pPr>
            <a:lvl2pPr marL="742950" indent="-285750">
              <a:spcBef>
                <a:spcPts val="550"/>
              </a:spcBef>
              <a:buClr>
                <a:srgbClr val="3891A7"/>
              </a:buClr>
              <a:buSzPct val="80000"/>
              <a:buFont typeface="Verdana" panose="020B0604030504040204" pitchFamily="34" charset="0"/>
              <a:buChar char="◦"/>
              <a:defRPr sz="2800">
                <a:solidFill>
                  <a:srgbClr val="000000"/>
                </a:solidFill>
                <a:latin typeface="Gill Sans MT" panose="020B0502020104020203" pitchFamily="34" charset="0"/>
                <a:ea typeface="宋体" panose="02010600030101010101" pitchFamily="2" charset="-122"/>
              </a:defRPr>
            </a:lvl2pPr>
            <a:lvl3pPr marL="1143000" indent="-228600">
              <a:spcBef>
                <a:spcPct val="20000"/>
              </a:spcBef>
              <a:buClr>
                <a:srgbClr val="FEB80A"/>
              </a:buClr>
              <a:buSzPct val="80000"/>
              <a:buFont typeface="Wingdings 2" panose="05020102010507070707" pitchFamily="18" charset="2"/>
              <a:buChar char=""/>
              <a:defRPr sz="2400">
                <a:solidFill>
                  <a:srgbClr val="000000"/>
                </a:solidFill>
                <a:latin typeface="Gill Sans MT" panose="020B0502020104020203" pitchFamily="34" charset="0"/>
                <a:ea typeface="宋体" panose="02010600030101010101" pitchFamily="2" charset="-122"/>
              </a:defRPr>
            </a:lvl3pPr>
            <a:lvl4pPr marL="1600200" indent="-228600">
              <a:spcBef>
                <a:spcPct val="20000"/>
              </a:spcBef>
              <a:buClr>
                <a:srgbClr val="C32D2E"/>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4pPr>
            <a:lvl5pPr marL="2057400" indent="-228600">
              <a:spcBef>
                <a:spcPct val="20000"/>
              </a:spcBef>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5pPr>
            <a:lvl6pPr marL="25146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6pPr>
            <a:lvl7pPr marL="29718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7pPr>
            <a:lvl8pPr marL="34290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8pPr>
            <a:lvl9pPr marL="38862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9pPr>
          </a:lstStyle>
          <a:p>
            <a:pPr eaLnBrk="1" hangingPunct="1">
              <a:spcBef>
                <a:spcPct val="0"/>
              </a:spcBef>
              <a:buClrTx/>
              <a:buSzTx/>
              <a:buFontTx/>
              <a:buNone/>
            </a:pPr>
            <a:r>
              <a:rPr lang="en-US" altLang="en-US" sz="1800" b="1">
                <a:solidFill>
                  <a:srgbClr val="FF0000"/>
                </a:solidFill>
                <a:latin typeface="Arial" panose="020B0604020202020204" pitchFamily="34" charset="0"/>
              </a:rPr>
              <a:t>Heparin</a:t>
            </a:r>
            <a:endParaRPr lang="en-US" altLang="en-US" sz="1800">
              <a:latin typeface="Arial" panose="020B0604020202020204" pitchFamily="34" charset="0"/>
            </a:endParaRPr>
          </a:p>
        </p:txBody>
      </p:sp>
      <p:cxnSp>
        <p:nvCxnSpPr>
          <p:cNvPr id="34849" name="AutoShape 30">
            <a:extLst>
              <a:ext uri="{FF2B5EF4-FFF2-40B4-BE49-F238E27FC236}">
                <a16:creationId xmlns:a16="http://schemas.microsoft.com/office/drawing/2014/main" id="{E37D0BDA-0905-DA72-DE8D-94DBE1796D07}"/>
              </a:ext>
            </a:extLst>
          </p:cNvPr>
          <p:cNvCxnSpPr>
            <a:cxnSpLocks noChangeShapeType="1"/>
          </p:cNvCxnSpPr>
          <p:nvPr/>
        </p:nvCxnSpPr>
        <p:spPr bwMode="auto">
          <a:xfrm>
            <a:off x="6019800" y="6096000"/>
            <a:ext cx="457200" cy="0"/>
          </a:xfrm>
          <a:prstGeom prst="straightConnector1">
            <a:avLst/>
          </a:prstGeom>
          <a:noFill/>
          <a:ln w="28575">
            <a:solidFill>
              <a:srgbClr val="C00000"/>
            </a:solidFill>
            <a:round/>
            <a:headEnd/>
            <a:tailEnd type="arrow" w="sm" len="sm"/>
          </a:ln>
          <a:extLst>
            <a:ext uri="{909E8E84-426E-40DD-AFC4-6F175D3DCCD1}">
              <a14:hiddenFill xmlns:a14="http://schemas.microsoft.com/office/drawing/2010/main">
                <a:noFill/>
              </a14:hiddenFill>
            </a:ext>
          </a:extLst>
        </p:spPr>
      </p:cxnSp>
      <p:sp>
        <p:nvSpPr>
          <p:cNvPr id="34850" name="Rectangle 179">
            <a:extLst>
              <a:ext uri="{FF2B5EF4-FFF2-40B4-BE49-F238E27FC236}">
                <a16:creationId xmlns:a16="http://schemas.microsoft.com/office/drawing/2014/main" id="{2D91B1EF-0821-1408-E6F6-54EE5C1BD9F7}"/>
              </a:ext>
            </a:extLst>
          </p:cNvPr>
          <p:cNvSpPr>
            <a:spLocks noChangeArrowheads="1"/>
          </p:cNvSpPr>
          <p:nvPr/>
        </p:nvSpPr>
        <p:spPr bwMode="auto">
          <a:xfrm>
            <a:off x="4267200" y="95250"/>
            <a:ext cx="4027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rgbClr val="3891A7"/>
              </a:buClr>
              <a:buSzPct val="80000"/>
              <a:buFont typeface="Wingdings 2" panose="05020102010507070707" pitchFamily="18" charset="2"/>
              <a:buChar char=""/>
              <a:defRPr sz="3200">
                <a:solidFill>
                  <a:srgbClr val="000000"/>
                </a:solidFill>
                <a:latin typeface="Gill Sans MT" panose="020B0502020104020203" pitchFamily="34" charset="0"/>
                <a:ea typeface="宋体" panose="02010600030101010101" pitchFamily="2" charset="-122"/>
              </a:defRPr>
            </a:lvl1pPr>
            <a:lvl2pPr marL="742950" indent="-285750">
              <a:spcBef>
                <a:spcPts val="550"/>
              </a:spcBef>
              <a:buClr>
                <a:srgbClr val="3891A7"/>
              </a:buClr>
              <a:buSzPct val="80000"/>
              <a:buFont typeface="Verdana" panose="020B0604030504040204" pitchFamily="34" charset="0"/>
              <a:buChar char="◦"/>
              <a:defRPr sz="2800">
                <a:solidFill>
                  <a:srgbClr val="000000"/>
                </a:solidFill>
                <a:latin typeface="Gill Sans MT" panose="020B0502020104020203" pitchFamily="34" charset="0"/>
                <a:ea typeface="宋体" panose="02010600030101010101" pitchFamily="2" charset="-122"/>
              </a:defRPr>
            </a:lvl2pPr>
            <a:lvl3pPr marL="1143000" indent="-228600">
              <a:spcBef>
                <a:spcPct val="20000"/>
              </a:spcBef>
              <a:buClr>
                <a:srgbClr val="FEB80A"/>
              </a:buClr>
              <a:buSzPct val="80000"/>
              <a:buFont typeface="Wingdings 2" panose="05020102010507070707" pitchFamily="18" charset="2"/>
              <a:buChar char=""/>
              <a:defRPr sz="2400">
                <a:solidFill>
                  <a:srgbClr val="000000"/>
                </a:solidFill>
                <a:latin typeface="Gill Sans MT" panose="020B0502020104020203" pitchFamily="34" charset="0"/>
                <a:ea typeface="宋体" panose="02010600030101010101" pitchFamily="2" charset="-122"/>
              </a:defRPr>
            </a:lvl3pPr>
            <a:lvl4pPr marL="1600200" indent="-228600">
              <a:spcBef>
                <a:spcPct val="20000"/>
              </a:spcBef>
              <a:buClr>
                <a:srgbClr val="C32D2E"/>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4pPr>
            <a:lvl5pPr marL="2057400" indent="-228600">
              <a:spcBef>
                <a:spcPct val="20000"/>
              </a:spcBef>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5pPr>
            <a:lvl6pPr marL="25146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6pPr>
            <a:lvl7pPr marL="29718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7pPr>
            <a:lvl8pPr marL="34290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8pPr>
            <a:lvl9pPr marL="38862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9pPr>
          </a:lstStyle>
          <a:p>
            <a:pPr eaLnBrk="1" hangingPunct="1">
              <a:spcBef>
                <a:spcPct val="0"/>
              </a:spcBef>
              <a:buClrTx/>
              <a:buSzTx/>
              <a:buFontTx/>
              <a:buNone/>
            </a:pPr>
            <a:r>
              <a:rPr lang="en-US" altLang="en-US" sz="2000" b="1">
                <a:solidFill>
                  <a:srgbClr val="FF0000"/>
                </a:solidFill>
                <a:latin typeface="Arial" panose="020B0604020202020204" pitchFamily="34" charset="0"/>
              </a:rPr>
              <a:t>Plasma Separating Tubes (PST)</a:t>
            </a:r>
            <a:endParaRPr lang="en-US" altLang="en-US" sz="1800">
              <a:latin typeface="Arial" panose="020B0604020202020204" pitchFamily="34" charset="0"/>
            </a:endParaRPr>
          </a:p>
        </p:txBody>
      </p:sp>
      <p:pic>
        <p:nvPicPr>
          <p:cNvPr id="34851" name="Picture 182" descr="aeee8d08b8beea92cd06f1cf9959126e (2).jpg">
            <a:extLst>
              <a:ext uri="{FF2B5EF4-FFF2-40B4-BE49-F238E27FC236}">
                <a16:creationId xmlns:a16="http://schemas.microsoft.com/office/drawing/2014/main" id="{C0867530-5BAB-49E9-9016-73E6D59AD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46" y="2629884"/>
            <a:ext cx="581025" cy="94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184" descr="aeee8d08b8beea92cd06f1cf9959126e (3).jpg">
            <a:extLst>
              <a:ext uri="{FF2B5EF4-FFF2-40B4-BE49-F238E27FC236}">
                <a16:creationId xmlns:a16="http://schemas.microsoft.com/office/drawing/2014/main" id="{ADDB3924-9B2F-BED9-A08A-0C0031BFB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545" y="3825240"/>
            <a:ext cx="581025" cy="10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186" descr="aeee8d08b8beea92cd06f1cf9959126e (4).jpg">
            <a:extLst>
              <a:ext uri="{FF2B5EF4-FFF2-40B4-BE49-F238E27FC236}">
                <a16:creationId xmlns:a16="http://schemas.microsoft.com/office/drawing/2014/main" id="{D8E92BC1-1C26-2D21-5A06-767C7CD74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21" y="5424488"/>
            <a:ext cx="857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59CA13F-C207-644F-BCEF-C61E573F8D94}"/>
              </a:ext>
            </a:extLst>
          </p:cNvPr>
          <p:cNvSpPr txBox="1"/>
          <p:nvPr/>
        </p:nvSpPr>
        <p:spPr>
          <a:xfrm>
            <a:off x="929640" y="636775"/>
            <a:ext cx="10317480" cy="1323439"/>
          </a:xfrm>
          <a:prstGeom prst="rect">
            <a:avLst/>
          </a:prstGeom>
          <a:noFill/>
        </p:spPr>
        <p:txBody>
          <a:bodyPr wrap="square">
            <a:spAutoFit/>
          </a:bodyPr>
          <a:lstStyle/>
          <a:p>
            <a:r>
              <a:rPr lang="en-US" sz="2000" b="1" i="0" u="none" strike="noStrike" baseline="0" dirty="0">
                <a:solidFill>
                  <a:srgbClr val="FF0000"/>
                </a:solidFill>
                <a:latin typeface="Times New Roman" panose="02020603050405020304" pitchFamily="18" charset="0"/>
              </a:rPr>
              <a:t>Blood samples</a:t>
            </a:r>
            <a:r>
              <a:rPr lang="en-US" sz="2000" b="1" i="0" u="none" strike="noStrike" baseline="0" dirty="0">
                <a:solidFill>
                  <a:srgbClr val="000000"/>
                </a:solidFill>
                <a:latin typeface="Times New Roman" panose="02020603050405020304" pitchFamily="18" charset="0"/>
              </a:rPr>
              <a:t>: </a:t>
            </a:r>
          </a:p>
          <a:p>
            <a:r>
              <a:rPr lang="en-US" sz="2000" b="1" i="0" u="none" strike="noStrike" baseline="0" dirty="0">
                <a:solidFill>
                  <a:srgbClr val="000000"/>
                </a:solidFill>
                <a:latin typeface="Times New Roman" panose="02020603050405020304" pitchFamily="18" charset="0"/>
              </a:rPr>
              <a:t>Fine system for blood sample collection is by the use of </a:t>
            </a:r>
            <a:r>
              <a:rPr lang="en-US" sz="2000" b="1" i="0" u="none" strike="noStrike" baseline="0" dirty="0" err="1">
                <a:solidFill>
                  <a:srgbClr val="000000"/>
                </a:solidFill>
                <a:latin typeface="Times New Roman" panose="02020603050405020304" pitchFamily="18" charset="0"/>
              </a:rPr>
              <a:t>vaccum</a:t>
            </a:r>
            <a:r>
              <a:rPr lang="en-US" sz="2000" b="1" i="0" u="none" strike="noStrike" baseline="0" dirty="0">
                <a:solidFill>
                  <a:srgbClr val="000000"/>
                </a:solidFill>
                <a:latin typeface="Times New Roman" panose="02020603050405020304" pitchFamily="18" charset="0"/>
              </a:rPr>
              <a:t> system, in which the blood sample is drown in to an evacuated tube. Blood must be always considered as a contagious material </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2" name="Group 18">
            <a:extLst>
              <a:ext uri="{FF2B5EF4-FFF2-40B4-BE49-F238E27FC236}">
                <a16:creationId xmlns:a16="http://schemas.microsoft.com/office/drawing/2014/main" id="{0DEA40D8-4154-EE7B-9B9D-152263B443CE}"/>
              </a:ext>
            </a:extLst>
          </p:cNvPr>
          <p:cNvGraphicFramePr>
            <a:graphicFrameLocks noGrp="1"/>
          </p:cNvGraphicFramePr>
          <p:nvPr>
            <p:extLst>
              <p:ext uri="{D42A27DB-BD31-4B8C-83A1-F6EECF244321}">
                <p14:modId xmlns:p14="http://schemas.microsoft.com/office/powerpoint/2010/main" val="1766574615"/>
              </p:ext>
            </p:extLst>
          </p:nvPr>
        </p:nvGraphicFramePr>
        <p:xfrm>
          <a:off x="518160" y="318710"/>
          <a:ext cx="11201400" cy="2280672"/>
        </p:xfrm>
        <a:graphic>
          <a:graphicData uri="http://schemas.openxmlformats.org/drawingml/2006/table">
            <a:tbl>
              <a:tblPr/>
              <a:tblGrid>
                <a:gridCol w="1659467">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gridCol w="2178050">
                  <a:extLst>
                    <a:ext uri="{9D8B030D-6E8A-4147-A177-3AD203B41FA5}">
                      <a16:colId xmlns:a16="http://schemas.microsoft.com/office/drawing/2014/main" val="20002"/>
                    </a:ext>
                  </a:extLst>
                </a:gridCol>
                <a:gridCol w="4563533">
                  <a:extLst>
                    <a:ext uri="{9D8B030D-6E8A-4147-A177-3AD203B41FA5}">
                      <a16:colId xmlns:a16="http://schemas.microsoft.com/office/drawing/2014/main" val="20003"/>
                    </a:ext>
                  </a:extLst>
                </a:gridCol>
              </a:tblGrid>
              <a:tr h="29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Top Color</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Additives</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Principle</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Uses</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9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9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Gray</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-Sodium Fluoride</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600" b="1" i="0" u="none" strike="noStrike" cap="none" normalizeH="0" baseline="0" dirty="0">
                          <a:ln>
                            <a:noFill/>
                          </a:ln>
                          <a:solidFill>
                            <a:srgbClr val="000000"/>
                          </a:solidFill>
                          <a:effectLst/>
                          <a:latin typeface="Arial" charset="0"/>
                          <a:cs typeface="Arial" charset="0"/>
                        </a:rPr>
                        <a:t>   2g/l</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charset="0"/>
                          <a:cs typeface="Arial" charset="0"/>
                        </a:rPr>
                        <a:t>-Potassium Oxalate</a:t>
                      </a:r>
                      <a:endParaRPr kumimoji="0" lang="en-US" altLang="en-US" sz="1800" b="0" i="0" u="none" strike="noStrike" cap="none" normalizeH="0" baseline="0" dirty="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Glycolysis inhibitor</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Anti-Coagulant</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charset="0"/>
                          <a:cs typeface="Arial" charset="0"/>
                        </a:rPr>
                        <a:t>Glucose tests</a:t>
                      </a:r>
                      <a:endParaRPr kumimoji="0" lang="en-US" altLang="en-US" sz="1800" b="0"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9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9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charset="0"/>
                        <a:cs typeface="Arial" charset="0"/>
                      </a:endParaRPr>
                    </a:p>
                  </a:txBody>
                  <a:tcPr marT="45726" marB="45726"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35874" name="Picture 188" descr="aeee8d08b8beea92cd06f1cf9959126e (5).jpg">
            <a:extLst>
              <a:ext uri="{FF2B5EF4-FFF2-40B4-BE49-F238E27FC236}">
                <a16:creationId xmlns:a16="http://schemas.microsoft.com/office/drawing/2014/main" id="{779EC4CC-2A40-35F8-BD1D-CCB1520A4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05" y="1124863"/>
            <a:ext cx="533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4324" name="Group 20">
            <a:extLst>
              <a:ext uri="{FF2B5EF4-FFF2-40B4-BE49-F238E27FC236}">
                <a16:creationId xmlns:a16="http://schemas.microsoft.com/office/drawing/2014/main" id="{6D088F60-FC26-6B3F-584D-2BDDF9DA4ECA}"/>
              </a:ext>
            </a:extLst>
          </p:cNvPr>
          <p:cNvGraphicFramePr>
            <a:graphicFrameLocks noGrp="1"/>
          </p:cNvGraphicFramePr>
          <p:nvPr>
            <p:extLst>
              <p:ext uri="{D42A27DB-BD31-4B8C-83A1-F6EECF244321}">
                <p14:modId xmlns:p14="http://schemas.microsoft.com/office/powerpoint/2010/main" val="3530244140"/>
              </p:ext>
            </p:extLst>
          </p:nvPr>
        </p:nvGraphicFramePr>
        <p:xfrm>
          <a:off x="518160" y="3071814"/>
          <a:ext cx="11201400" cy="3659187"/>
        </p:xfrm>
        <a:graphic>
          <a:graphicData uri="http://schemas.openxmlformats.org/drawingml/2006/table">
            <a:tbl>
              <a:tblPr/>
              <a:tblGrid>
                <a:gridCol w="2003003">
                  <a:extLst>
                    <a:ext uri="{9D8B030D-6E8A-4147-A177-3AD203B41FA5}">
                      <a16:colId xmlns:a16="http://schemas.microsoft.com/office/drawing/2014/main" val="20000"/>
                    </a:ext>
                  </a:extLst>
                </a:gridCol>
                <a:gridCol w="3305992">
                  <a:extLst>
                    <a:ext uri="{9D8B030D-6E8A-4147-A177-3AD203B41FA5}">
                      <a16:colId xmlns:a16="http://schemas.microsoft.com/office/drawing/2014/main" val="20001"/>
                    </a:ext>
                  </a:extLst>
                </a:gridCol>
                <a:gridCol w="2430876">
                  <a:extLst>
                    <a:ext uri="{9D8B030D-6E8A-4147-A177-3AD203B41FA5}">
                      <a16:colId xmlns:a16="http://schemas.microsoft.com/office/drawing/2014/main" val="20002"/>
                    </a:ext>
                  </a:extLst>
                </a:gridCol>
                <a:gridCol w="3461529">
                  <a:extLst>
                    <a:ext uri="{9D8B030D-6E8A-4147-A177-3AD203B41FA5}">
                      <a16:colId xmlns:a16="http://schemas.microsoft.com/office/drawing/2014/main" val="20003"/>
                    </a:ext>
                  </a:extLst>
                </a:gridCol>
              </a:tblGrid>
              <a:tr h="109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cs typeface="Arial" charset="0"/>
                        </a:rPr>
                        <a:t>Top Tubes</a:t>
                      </a: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Additives</a:t>
                      </a: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Principle</a:t>
                      </a: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Uses</a:t>
                      </a: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560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charset="0"/>
                          <a:cs typeface="Arial" charset="0"/>
                        </a:rPr>
                        <a:t>Red</a:t>
                      </a:r>
                      <a:endParaRPr kumimoji="0" lang="en-US" altLang="en-US" sz="1800" b="0" i="0" u="none" strike="noStrike" cap="none" normalizeH="0" baseline="0">
                        <a:ln>
                          <a:noFill/>
                        </a:ln>
                        <a:solidFill>
                          <a:srgbClr val="000000"/>
                        </a:solidFill>
                        <a:effectLst/>
                        <a:latin typeface="Arial" charset="0"/>
                        <a:cs typeface="Arial" charset="0"/>
                      </a:endParaRP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charset="0"/>
                          <a:cs typeface="Arial" charset="0"/>
                        </a:rPr>
                        <a:t>------</a:t>
                      </a:r>
                      <a:endParaRPr kumimoji="0" lang="en-US" altLang="en-US"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charset="0"/>
                          <a:cs typeface="Arial" charset="0"/>
                        </a:rPr>
                        <a:t>Sometimes it has gel or silicon at the bottom of tube to reduce hemolysis</a:t>
                      </a:r>
                      <a:endParaRPr kumimoji="0" lang="en-US" altLang="en-US" sz="1800" b="0" i="0" u="none" strike="noStrike" cap="none" normalizeH="0" baseline="0">
                        <a:ln>
                          <a:noFill/>
                        </a:ln>
                        <a:solidFill>
                          <a:srgbClr val="000000"/>
                        </a:solidFill>
                        <a:effectLst/>
                        <a:latin typeface="Arial" charset="0"/>
                        <a:cs typeface="Arial" charset="0"/>
                      </a:endParaRP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charset="0"/>
                          <a:cs typeface="Arial" charset="0"/>
                        </a:rPr>
                        <a:t>Enhancing the formation of blood clot</a:t>
                      </a:r>
                      <a:endParaRPr kumimoji="0" lang="en-US" altLang="en-US" sz="1800" b="0" i="0" u="none" strike="noStrike" cap="none" normalizeH="0" baseline="0">
                        <a:ln>
                          <a:noFill/>
                        </a:ln>
                        <a:solidFill>
                          <a:srgbClr val="000000"/>
                        </a:solidFill>
                        <a:effectLst/>
                        <a:latin typeface="Arial" charset="0"/>
                        <a:cs typeface="Arial" charset="0"/>
                      </a:endParaRP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Serology</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-Antibodies</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-Hormones</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-Drugs</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Virology</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Chemistry</a:t>
                      </a:r>
                      <a:endParaRPr kumimoji="0" lang="en-US" altLang="en-US" sz="18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charset="0"/>
                          <a:cs typeface="Arial" charset="0"/>
                        </a:rPr>
                        <a:t>Blood cross matching before blood transfusion</a:t>
                      </a:r>
                      <a:endParaRPr kumimoji="0" lang="en-US" altLang="en-US" sz="1800" b="0" i="0" u="none" strike="noStrike" cap="none" normalizeH="0" baseline="0" dirty="0">
                        <a:ln>
                          <a:noFill/>
                        </a:ln>
                        <a:solidFill>
                          <a:srgbClr val="000000"/>
                        </a:solidFill>
                        <a:effectLst/>
                        <a:latin typeface="Arial" charset="0"/>
                        <a:cs typeface="Arial" charset="0"/>
                      </a:endParaRPr>
                    </a:p>
                  </a:txBody>
                  <a:tcPr marT="45724" marB="45724" horzOverflow="overflow">
                    <a:lnL w="14287" cap="flat" cmpd="sng" algn="ctr">
                      <a:solidFill>
                        <a:srgbClr val="000000"/>
                      </a:solidFill>
                      <a:prstDash val="solid"/>
                      <a:round/>
                      <a:headEnd type="none" w="med" len="med"/>
                      <a:tailEnd type="none" w="med" len="med"/>
                    </a:lnL>
                    <a:lnR w="14287" cap="flat" cmpd="sng" algn="ctr">
                      <a:solidFill>
                        <a:srgbClr val="000000"/>
                      </a:solidFill>
                      <a:prstDash val="solid"/>
                      <a:round/>
                      <a:headEnd type="none" w="med" len="med"/>
                      <a:tailEnd type="none" w="med" len="med"/>
                    </a:lnR>
                    <a:lnT w="14287" cap="flat" cmpd="sng" algn="ctr">
                      <a:solidFill>
                        <a:srgbClr val="000000"/>
                      </a:solidFill>
                      <a:prstDash val="solid"/>
                      <a:round/>
                      <a:headEnd type="none" w="med" len="med"/>
                      <a:tailEnd type="none" w="med" len="med"/>
                    </a:lnT>
                    <a:lnB w="14287"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
        <p:nvSpPr>
          <p:cNvPr id="35892" name="Rectangle 181">
            <a:extLst>
              <a:ext uri="{FF2B5EF4-FFF2-40B4-BE49-F238E27FC236}">
                <a16:creationId xmlns:a16="http://schemas.microsoft.com/office/drawing/2014/main" id="{9485B7BF-9552-0548-58B4-8D9FA4230AF4}"/>
              </a:ext>
            </a:extLst>
          </p:cNvPr>
          <p:cNvSpPr>
            <a:spLocks noChangeArrowheads="1"/>
          </p:cNvSpPr>
          <p:nvPr/>
        </p:nvSpPr>
        <p:spPr bwMode="auto">
          <a:xfrm>
            <a:off x="4167189" y="2571751"/>
            <a:ext cx="4674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rgbClr val="3891A7"/>
              </a:buClr>
              <a:buSzPct val="80000"/>
              <a:buFont typeface="Wingdings 2" panose="05020102010507070707" pitchFamily="18" charset="2"/>
              <a:buChar char=""/>
              <a:defRPr sz="3200">
                <a:solidFill>
                  <a:srgbClr val="000000"/>
                </a:solidFill>
                <a:latin typeface="Gill Sans MT" panose="020B0502020104020203" pitchFamily="34" charset="0"/>
                <a:ea typeface="宋体" panose="02010600030101010101" pitchFamily="2" charset="-122"/>
              </a:defRPr>
            </a:lvl1pPr>
            <a:lvl2pPr marL="742950" indent="-285750">
              <a:spcBef>
                <a:spcPts val="550"/>
              </a:spcBef>
              <a:buClr>
                <a:srgbClr val="3891A7"/>
              </a:buClr>
              <a:buSzPct val="80000"/>
              <a:buFont typeface="Verdana" panose="020B0604030504040204" pitchFamily="34" charset="0"/>
              <a:buChar char="◦"/>
              <a:defRPr sz="2800">
                <a:solidFill>
                  <a:srgbClr val="000000"/>
                </a:solidFill>
                <a:latin typeface="Gill Sans MT" panose="020B0502020104020203" pitchFamily="34" charset="0"/>
                <a:ea typeface="宋体" panose="02010600030101010101" pitchFamily="2" charset="-122"/>
              </a:defRPr>
            </a:lvl2pPr>
            <a:lvl3pPr marL="1143000" indent="-228600">
              <a:spcBef>
                <a:spcPct val="20000"/>
              </a:spcBef>
              <a:buClr>
                <a:srgbClr val="FEB80A"/>
              </a:buClr>
              <a:buSzPct val="80000"/>
              <a:buFont typeface="Wingdings 2" panose="05020102010507070707" pitchFamily="18" charset="2"/>
              <a:buChar char=""/>
              <a:defRPr sz="2400">
                <a:solidFill>
                  <a:srgbClr val="000000"/>
                </a:solidFill>
                <a:latin typeface="Gill Sans MT" panose="020B0502020104020203" pitchFamily="34" charset="0"/>
                <a:ea typeface="宋体" panose="02010600030101010101" pitchFamily="2" charset="-122"/>
              </a:defRPr>
            </a:lvl3pPr>
            <a:lvl4pPr marL="1600200" indent="-228600">
              <a:spcBef>
                <a:spcPct val="20000"/>
              </a:spcBef>
              <a:buClr>
                <a:srgbClr val="C32D2E"/>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4pPr>
            <a:lvl5pPr marL="2057400" indent="-228600">
              <a:spcBef>
                <a:spcPct val="20000"/>
              </a:spcBef>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5pPr>
            <a:lvl6pPr marL="25146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6pPr>
            <a:lvl7pPr marL="29718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7pPr>
            <a:lvl8pPr marL="34290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8pPr>
            <a:lvl9pPr marL="3886200" indent="-228600" eaLnBrk="0" fontAlgn="base" hangingPunct="0">
              <a:spcBef>
                <a:spcPct val="20000"/>
              </a:spcBef>
              <a:spcAft>
                <a:spcPct val="0"/>
              </a:spcAft>
              <a:buClr>
                <a:srgbClr val="84AA33"/>
              </a:buClr>
              <a:buSzPct val="80000"/>
              <a:buFont typeface="Wingdings 2" panose="05020102010507070707" pitchFamily="18" charset="2"/>
              <a:buChar char=""/>
              <a:defRPr sz="2000">
                <a:solidFill>
                  <a:srgbClr val="000000"/>
                </a:solidFill>
                <a:latin typeface="Gill Sans MT" panose="020B0502020104020203" pitchFamily="34" charset="0"/>
                <a:ea typeface="宋体" panose="02010600030101010101" pitchFamily="2" charset="-122"/>
              </a:defRPr>
            </a:lvl9pPr>
          </a:lstStyle>
          <a:p>
            <a:pPr eaLnBrk="1" hangingPunct="1">
              <a:spcBef>
                <a:spcPct val="0"/>
              </a:spcBef>
              <a:buClrTx/>
              <a:buSzTx/>
              <a:buFontTx/>
              <a:buNone/>
            </a:pPr>
            <a:r>
              <a:rPr lang="en-US" altLang="en-US" sz="2400" b="1">
                <a:solidFill>
                  <a:srgbClr val="FF0000"/>
                </a:solidFill>
                <a:latin typeface="Arial" panose="020B0604020202020204" pitchFamily="34" charset="0"/>
              </a:rPr>
              <a:t>Serum Separating Tubes (SST)</a:t>
            </a:r>
            <a:endParaRPr lang="en-US" altLang="en-US" sz="1800">
              <a:latin typeface="Arial" panose="020B0604020202020204" pitchFamily="34" charset="0"/>
            </a:endParaRPr>
          </a:p>
        </p:txBody>
      </p:sp>
      <p:pic>
        <p:nvPicPr>
          <p:cNvPr id="35893" name="Picture 190" descr="aeee8d08b8beea92cd06f1cf9959126e (6).jpg">
            <a:extLst>
              <a:ext uri="{FF2B5EF4-FFF2-40B4-BE49-F238E27FC236}">
                <a16:creationId xmlns:a16="http://schemas.microsoft.com/office/drawing/2014/main" id="{37AF7E23-30EE-18C2-73CA-6936FC476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61" y="4478655"/>
            <a:ext cx="5810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57A78-5A02-CF44-61AA-724CC03C300E}"/>
              </a:ext>
            </a:extLst>
          </p:cNvPr>
          <p:cNvSpPr>
            <a:spLocks noGrp="1"/>
          </p:cNvSpPr>
          <p:nvPr>
            <p:ph idx="1"/>
          </p:nvPr>
        </p:nvSpPr>
        <p:spPr>
          <a:xfrm>
            <a:off x="1097281" y="616372"/>
            <a:ext cx="9601196" cy="1669628"/>
          </a:xfrm>
        </p:spPr>
        <p:txBody>
          <a:bodyPr/>
          <a:lstStyle/>
          <a:p>
            <a:endParaRPr lang="en-US" b="1" dirty="0">
              <a:solidFill>
                <a:srgbClr val="FF0000"/>
              </a:solidFill>
            </a:endParaRPr>
          </a:p>
          <a:p>
            <a:r>
              <a:rPr lang="en-US" b="1" dirty="0">
                <a:solidFill>
                  <a:srgbClr val="FF0000"/>
                </a:solidFill>
              </a:rPr>
              <a:t>Tissue samples :</a:t>
            </a:r>
            <a:r>
              <a:rPr lang="en-US" sz="1800" b="1" i="0" u="none" strike="noStrike" baseline="0" dirty="0">
                <a:solidFill>
                  <a:srgbClr val="000000"/>
                </a:solidFill>
                <a:latin typeface="Times New Roman" panose="02020603050405020304" pitchFamily="18" charset="0"/>
              </a:rPr>
              <a:t>Materials from patients are inoculated in to the tissue cultures to assay the pathogenic effect that caused by the  microbial  infection. Safety cabinet should be used to avoid the contamination of the tissues culture and prevent lab. Acquired infection </a:t>
            </a:r>
          </a:p>
          <a:p>
            <a:endParaRPr lang="en-US" b="1" dirty="0">
              <a:solidFill>
                <a:srgbClr val="FF0000"/>
              </a:solidFill>
            </a:endParaRPr>
          </a:p>
        </p:txBody>
      </p:sp>
      <p:sp>
        <p:nvSpPr>
          <p:cNvPr id="6" name="AutoShape 2" descr="Procedure for Collecting and Sending Biological Tissue Samples | Institut  national de santé publique du Québec">
            <a:extLst>
              <a:ext uri="{FF2B5EF4-FFF2-40B4-BE49-F238E27FC236}">
                <a16:creationId xmlns:a16="http://schemas.microsoft.com/office/drawing/2014/main" id="{EC05B233-5345-EA79-37DD-60A0EEA833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3E4B5EF-AA0F-A271-E8D0-FCE595F9739F}"/>
              </a:ext>
            </a:extLst>
          </p:cNvPr>
          <p:cNvPicPr>
            <a:picLocks noChangeAspect="1"/>
          </p:cNvPicPr>
          <p:nvPr/>
        </p:nvPicPr>
        <p:blipFill>
          <a:blip r:embed="rId2"/>
          <a:stretch>
            <a:fillRect/>
          </a:stretch>
        </p:blipFill>
        <p:spPr>
          <a:xfrm>
            <a:off x="6050280" y="2426017"/>
            <a:ext cx="5279708" cy="3273743"/>
          </a:xfrm>
          <a:prstGeom prst="rect">
            <a:avLst/>
          </a:prstGeom>
        </p:spPr>
      </p:pic>
      <p:pic>
        <p:nvPicPr>
          <p:cNvPr id="8" name="Picture 7">
            <a:extLst>
              <a:ext uri="{FF2B5EF4-FFF2-40B4-BE49-F238E27FC236}">
                <a16:creationId xmlns:a16="http://schemas.microsoft.com/office/drawing/2014/main" id="{6F1DF452-1B52-8FB8-A225-4839DE908EB0}"/>
              </a:ext>
            </a:extLst>
          </p:cNvPr>
          <p:cNvPicPr>
            <a:picLocks noChangeAspect="1"/>
          </p:cNvPicPr>
          <p:nvPr/>
        </p:nvPicPr>
        <p:blipFill>
          <a:blip r:embed="rId3"/>
          <a:srcRect b="4630"/>
          <a:stretch/>
        </p:blipFill>
        <p:spPr>
          <a:xfrm>
            <a:off x="1661160" y="2426018"/>
            <a:ext cx="4008120" cy="3273742"/>
          </a:xfrm>
          <a:prstGeom prst="rect">
            <a:avLst/>
          </a:prstGeom>
        </p:spPr>
      </p:pic>
    </p:spTree>
    <p:extLst>
      <p:ext uri="{BB962C8B-B14F-4D97-AF65-F5344CB8AC3E}">
        <p14:creationId xmlns:p14="http://schemas.microsoft.com/office/powerpoint/2010/main" val="236476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07835-69C7-B6FD-E8AD-D9165CB135F4}"/>
              </a:ext>
            </a:extLst>
          </p:cNvPr>
          <p:cNvSpPr>
            <a:spLocks noGrp="1"/>
          </p:cNvSpPr>
          <p:nvPr>
            <p:ph idx="1"/>
          </p:nvPr>
        </p:nvSpPr>
        <p:spPr>
          <a:xfrm>
            <a:off x="929640" y="701040"/>
            <a:ext cx="10469879" cy="5174828"/>
          </a:xfrm>
          <a:solidFill>
            <a:schemeClr val="accent6">
              <a:lumMod val="20000"/>
              <a:lumOff val="80000"/>
            </a:schemeClr>
          </a:solidFill>
        </p:spPr>
        <p:txBody>
          <a:bodyPr>
            <a:normAutofit fontScale="77500" lnSpcReduction="20000"/>
          </a:bodyPr>
          <a:lstStyle/>
          <a:p>
            <a:pPr marL="0" marR="0">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Milk sample collection from animals </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an essential practice in the dairy industry to monitor the health and quality of milk produced. Here are some key steps involved in the collection of milk samples from animals:</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Preparation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Ensure that all equipment used for sample collection, such as sterile containers and gloves, are clean and sanitized to prevent contamination.</a:t>
            </a:r>
          </a:p>
          <a:p>
            <a:pPr marL="0" marR="0" indent="0">
              <a:lnSpc>
                <a:spcPct val="107000"/>
              </a:lnSpc>
              <a:spcAft>
                <a:spcPts val="800"/>
              </a:spcAft>
              <a:buNone/>
            </a:pP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Animal Handling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Approach the animals calmly to minimize stress. Proper handling techniques should be employed to ensure the safety of both the animals and the personnel involved in the collection process.</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Sample Collection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Milk samples should be collected from the udder using a clean and sterile method. It is important to discard the first few streams of milk to avoid contamination from the teat.</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Storage</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Once collected, milk samples should be stored in refrigerated conditions to maintain their integrity and prevent spoilage. The samples should be kept at a temperature below 4°C (39°F).</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859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BC395-7859-CF42-AE4F-9E50BF560179}"/>
              </a:ext>
            </a:extLst>
          </p:cNvPr>
          <p:cNvSpPr>
            <a:spLocks noGrp="1"/>
          </p:cNvSpPr>
          <p:nvPr>
            <p:ph idx="1"/>
          </p:nvPr>
        </p:nvSpPr>
        <p:spPr>
          <a:xfrm>
            <a:off x="762000" y="655320"/>
            <a:ext cx="10469877" cy="5174828"/>
          </a:xfrm>
          <a:solidFill>
            <a:schemeClr val="accent6">
              <a:lumMod val="20000"/>
              <a:lumOff val="80000"/>
            </a:schemeClr>
          </a:solidFill>
        </p:spPr>
        <p:txBody>
          <a:bodyPr>
            <a:normAutofit fontScale="85000" lnSpcReduction="10000"/>
          </a:bodyPr>
          <a:lstStyle/>
          <a:p>
            <a:pPr marL="0" marR="0">
              <a:lnSpc>
                <a:spcPct val="107000"/>
              </a:lnSpc>
              <a:spcAft>
                <a:spcPts val="800"/>
              </a:spcAft>
            </a:pPr>
            <a:endPar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Labeling**: </a:t>
            </a: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Each sample should be clearly labeled with relevant information such as the date, time, animal identification, and any other pertinent details to ensure traceability.</a:t>
            </a: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**Transportation</a:t>
            </a: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Samples should be transported to the laboratory in insulated containers to maintain the required temperature and prevent degradation of the sample quality.</a:t>
            </a: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**Testing**: </a:t>
            </a: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Upon arrival at the laboratory, the milk samples undergo various tests to assess factors such as bacterial count, somatic cell count, and other quality indicators to ensure they meet safety standards.</a:t>
            </a: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9493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5" name="Rectangle 105">
            <a:extLst>
              <a:ext uri="{FF2B5EF4-FFF2-40B4-BE49-F238E27FC236}">
                <a16:creationId xmlns:a16="http://schemas.microsoft.com/office/drawing/2014/main" id="{0D70DD42-3F91-5BFF-55B5-EADD164A0735}"/>
              </a:ext>
            </a:extLst>
          </p:cNvPr>
          <p:cNvSpPr>
            <a:spLocks noGrp="1" noChangeArrowheads="1"/>
          </p:cNvSpPr>
          <p:nvPr>
            <p:ph type="title"/>
          </p:nvPr>
        </p:nvSpPr>
        <p:spPr>
          <a:xfrm>
            <a:off x="2773680" y="533400"/>
            <a:ext cx="6172200" cy="762000"/>
          </a:xfrm>
        </p:spPr>
        <p:txBody>
          <a:bodyPr/>
          <a:lstStyle/>
          <a:p>
            <a:pPr eaLnBrk="1" hangingPunct="1">
              <a:defRPr/>
            </a:pPr>
            <a:r>
              <a:rPr lang="en-US" altLang="en-US" b="1" dirty="0"/>
              <a:t>Phlebotomy</a:t>
            </a:r>
            <a:endParaRPr lang="zh-CN" altLang="zh-CN" dirty="0"/>
          </a:p>
        </p:txBody>
      </p:sp>
      <p:pic>
        <p:nvPicPr>
          <p:cNvPr id="20483" name="Picture 158">
            <a:extLst>
              <a:ext uri="{FF2B5EF4-FFF2-40B4-BE49-F238E27FC236}">
                <a16:creationId xmlns:a16="http://schemas.microsoft.com/office/drawing/2014/main" id="{9358EA30-E44C-0073-38A9-B00AA0DAF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1077468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6D81-56D2-35DA-2623-8A53EE48F2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747497-2617-5479-8B47-32ED0B737FB0}"/>
              </a:ext>
            </a:extLst>
          </p:cNvPr>
          <p:cNvPicPr>
            <a:picLocks noGrp="1" noChangeAspect="1"/>
          </p:cNvPicPr>
          <p:nvPr>
            <p:ph idx="1"/>
          </p:nvPr>
        </p:nvPicPr>
        <p:blipFill>
          <a:blip r:embed="rId2"/>
          <a:stretch>
            <a:fillRect/>
          </a:stretch>
        </p:blipFill>
        <p:spPr>
          <a:xfrm>
            <a:off x="3915143" y="499675"/>
            <a:ext cx="4065211" cy="2557818"/>
          </a:xfrm>
        </p:spPr>
      </p:pic>
      <p:pic>
        <p:nvPicPr>
          <p:cNvPr id="7" name="Picture 6">
            <a:extLst>
              <a:ext uri="{FF2B5EF4-FFF2-40B4-BE49-F238E27FC236}">
                <a16:creationId xmlns:a16="http://schemas.microsoft.com/office/drawing/2014/main" id="{63E39D64-C2BD-4FC2-E93B-09FB12C721BC}"/>
              </a:ext>
            </a:extLst>
          </p:cNvPr>
          <p:cNvPicPr>
            <a:picLocks noChangeAspect="1"/>
          </p:cNvPicPr>
          <p:nvPr/>
        </p:nvPicPr>
        <p:blipFill>
          <a:blip r:embed="rId3"/>
          <a:stretch>
            <a:fillRect/>
          </a:stretch>
        </p:blipFill>
        <p:spPr>
          <a:xfrm rot="5400000">
            <a:off x="3257719" y="3714921"/>
            <a:ext cx="3251864" cy="1937016"/>
          </a:xfrm>
          <a:prstGeom prst="rect">
            <a:avLst/>
          </a:prstGeom>
        </p:spPr>
      </p:pic>
      <p:pic>
        <p:nvPicPr>
          <p:cNvPr id="9" name="Picture 8">
            <a:extLst>
              <a:ext uri="{FF2B5EF4-FFF2-40B4-BE49-F238E27FC236}">
                <a16:creationId xmlns:a16="http://schemas.microsoft.com/office/drawing/2014/main" id="{E8CFDFB7-C140-7419-B8F2-A8F4C5D17CB5}"/>
              </a:ext>
            </a:extLst>
          </p:cNvPr>
          <p:cNvPicPr>
            <a:picLocks noChangeAspect="1"/>
          </p:cNvPicPr>
          <p:nvPr/>
        </p:nvPicPr>
        <p:blipFill>
          <a:blip r:embed="rId4"/>
          <a:stretch>
            <a:fillRect/>
          </a:stretch>
        </p:blipFill>
        <p:spPr>
          <a:xfrm>
            <a:off x="5760719" y="3057495"/>
            <a:ext cx="2219635" cy="3251865"/>
          </a:xfrm>
          <a:prstGeom prst="rect">
            <a:avLst/>
          </a:prstGeom>
        </p:spPr>
      </p:pic>
      <p:pic>
        <p:nvPicPr>
          <p:cNvPr id="11" name="Picture 10">
            <a:extLst>
              <a:ext uri="{FF2B5EF4-FFF2-40B4-BE49-F238E27FC236}">
                <a16:creationId xmlns:a16="http://schemas.microsoft.com/office/drawing/2014/main" id="{650B7686-9767-32F7-621E-60295C6A77EF}"/>
              </a:ext>
            </a:extLst>
          </p:cNvPr>
          <p:cNvPicPr>
            <a:picLocks noChangeAspect="1"/>
          </p:cNvPicPr>
          <p:nvPr/>
        </p:nvPicPr>
        <p:blipFill>
          <a:blip r:embed="rId5"/>
          <a:stretch>
            <a:fillRect/>
          </a:stretch>
        </p:blipFill>
        <p:spPr>
          <a:xfrm>
            <a:off x="492704" y="391981"/>
            <a:ext cx="3422440" cy="2665514"/>
          </a:xfrm>
          <a:prstGeom prst="rect">
            <a:avLst/>
          </a:prstGeom>
        </p:spPr>
      </p:pic>
      <p:pic>
        <p:nvPicPr>
          <p:cNvPr id="13" name="Picture 12">
            <a:extLst>
              <a:ext uri="{FF2B5EF4-FFF2-40B4-BE49-F238E27FC236}">
                <a16:creationId xmlns:a16="http://schemas.microsoft.com/office/drawing/2014/main" id="{A3EF9559-6A45-EA03-880E-A98E4E8092CD}"/>
              </a:ext>
            </a:extLst>
          </p:cNvPr>
          <p:cNvPicPr>
            <a:picLocks noChangeAspect="1"/>
          </p:cNvPicPr>
          <p:nvPr/>
        </p:nvPicPr>
        <p:blipFill>
          <a:blip r:embed="rId6"/>
          <a:stretch>
            <a:fillRect/>
          </a:stretch>
        </p:blipFill>
        <p:spPr>
          <a:xfrm>
            <a:off x="462774" y="3169920"/>
            <a:ext cx="3452370" cy="3139440"/>
          </a:xfrm>
          <a:prstGeom prst="rect">
            <a:avLst/>
          </a:prstGeom>
        </p:spPr>
      </p:pic>
      <p:pic>
        <p:nvPicPr>
          <p:cNvPr id="4" name="Picture 3">
            <a:extLst>
              <a:ext uri="{FF2B5EF4-FFF2-40B4-BE49-F238E27FC236}">
                <a16:creationId xmlns:a16="http://schemas.microsoft.com/office/drawing/2014/main" id="{F93A5308-CC7C-1924-9188-FCD6D18C6B75}"/>
              </a:ext>
            </a:extLst>
          </p:cNvPr>
          <p:cNvPicPr>
            <a:picLocks noChangeAspect="1"/>
          </p:cNvPicPr>
          <p:nvPr/>
        </p:nvPicPr>
        <p:blipFill>
          <a:blip r:embed="rId7"/>
          <a:stretch>
            <a:fillRect/>
          </a:stretch>
        </p:blipFill>
        <p:spPr>
          <a:xfrm>
            <a:off x="7980355" y="499675"/>
            <a:ext cx="3718942" cy="3077179"/>
          </a:xfrm>
          <a:prstGeom prst="rect">
            <a:avLst/>
          </a:prstGeom>
        </p:spPr>
      </p:pic>
      <p:pic>
        <p:nvPicPr>
          <p:cNvPr id="6" name="Picture 5">
            <a:extLst>
              <a:ext uri="{FF2B5EF4-FFF2-40B4-BE49-F238E27FC236}">
                <a16:creationId xmlns:a16="http://schemas.microsoft.com/office/drawing/2014/main" id="{76929F42-7B6B-8067-4C76-1859605D9DF7}"/>
              </a:ext>
            </a:extLst>
          </p:cNvPr>
          <p:cNvPicPr>
            <a:picLocks noChangeAspect="1"/>
          </p:cNvPicPr>
          <p:nvPr/>
        </p:nvPicPr>
        <p:blipFill>
          <a:blip r:embed="rId8"/>
          <a:stretch>
            <a:fillRect/>
          </a:stretch>
        </p:blipFill>
        <p:spPr>
          <a:xfrm>
            <a:off x="8168640" y="3576854"/>
            <a:ext cx="3301305" cy="2299014"/>
          </a:xfrm>
          <a:prstGeom prst="rect">
            <a:avLst/>
          </a:prstGeom>
        </p:spPr>
      </p:pic>
    </p:spTree>
    <p:extLst>
      <p:ext uri="{BB962C8B-B14F-4D97-AF65-F5344CB8AC3E}">
        <p14:creationId xmlns:p14="http://schemas.microsoft.com/office/powerpoint/2010/main" val="332464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5E9FE5-76B3-711D-F2F7-09F1DA2D30D4}"/>
              </a:ext>
            </a:extLst>
          </p:cNvPr>
          <p:cNvPicPr>
            <a:picLocks noGrp="1" noChangeAspect="1"/>
          </p:cNvPicPr>
          <p:nvPr>
            <p:ph idx="1"/>
          </p:nvPr>
        </p:nvPicPr>
        <p:blipFill>
          <a:blip r:embed="rId2"/>
          <a:stretch>
            <a:fillRect/>
          </a:stretch>
        </p:blipFill>
        <p:spPr>
          <a:xfrm>
            <a:off x="762000" y="1584960"/>
            <a:ext cx="10744200" cy="427473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3F634F83-AE0B-9FF0-8653-2CAB9A334F71}"/>
              </a:ext>
            </a:extLst>
          </p:cNvPr>
          <p:cNvPicPr>
            <a:picLocks noChangeAspect="1"/>
          </p:cNvPicPr>
          <p:nvPr/>
        </p:nvPicPr>
        <p:blipFill>
          <a:blip r:embed="rId3"/>
          <a:stretch>
            <a:fillRect/>
          </a:stretch>
        </p:blipFill>
        <p:spPr>
          <a:xfrm>
            <a:off x="4852813" y="601079"/>
            <a:ext cx="2486372" cy="762106"/>
          </a:xfrm>
          <a:prstGeom prst="rect">
            <a:avLst/>
          </a:prstGeom>
        </p:spPr>
      </p:pic>
    </p:spTree>
    <p:extLst>
      <p:ext uri="{BB962C8B-B14F-4D97-AF65-F5344CB8AC3E}">
        <p14:creationId xmlns:p14="http://schemas.microsoft.com/office/powerpoint/2010/main" val="271461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72E6-A3CE-5F47-0A39-392436CA3921}"/>
              </a:ext>
            </a:extLst>
          </p:cNvPr>
          <p:cNvSpPr>
            <a:spLocks noGrp="1"/>
          </p:cNvSpPr>
          <p:nvPr>
            <p:ph type="title"/>
          </p:nvPr>
        </p:nvSpPr>
        <p:spPr>
          <a:solidFill>
            <a:schemeClr val="accent6">
              <a:lumMod val="20000"/>
              <a:lumOff val="80000"/>
            </a:schemeClr>
          </a:solidFill>
        </p:spPr>
        <p:txBody>
          <a:bodyPr>
            <a:normAutofit fontScale="90000"/>
          </a:bodyPr>
          <a:lstStyle/>
          <a:p>
            <a:r>
              <a:rPr lang="en-US" b="1" dirty="0">
                <a:solidFill>
                  <a:srgbClr val="FF0000"/>
                </a:solidFill>
              </a:rPr>
              <a:t>Types of sampling</a:t>
            </a:r>
            <a:br>
              <a:rPr lang="en-US" dirty="0"/>
            </a:br>
            <a:endParaRPr lang="en-US" dirty="0"/>
          </a:p>
        </p:txBody>
      </p:sp>
      <p:sp>
        <p:nvSpPr>
          <p:cNvPr id="3" name="Content Placeholder 2">
            <a:extLst>
              <a:ext uri="{FF2B5EF4-FFF2-40B4-BE49-F238E27FC236}">
                <a16:creationId xmlns:a16="http://schemas.microsoft.com/office/drawing/2014/main" id="{EFBBA545-ED6D-0B78-278B-0D6F6E63F31C}"/>
              </a:ext>
            </a:extLst>
          </p:cNvPr>
          <p:cNvSpPr>
            <a:spLocks noGrp="1"/>
          </p:cNvSpPr>
          <p:nvPr>
            <p:ph idx="1"/>
          </p:nvPr>
        </p:nvSpPr>
        <p:spPr>
          <a:xfrm>
            <a:off x="1295401" y="2267372"/>
            <a:ext cx="9601196" cy="3981028"/>
          </a:xfrm>
        </p:spPr>
        <p:txBody>
          <a:bodyPr>
            <a:normAutofit fontScale="92500" lnSpcReduction="10000"/>
          </a:bodyPr>
          <a:lstStyle/>
          <a:p>
            <a:endParaRPr lang="en-US" dirty="0"/>
          </a:p>
          <a:p>
            <a:r>
              <a:rPr lang="en-US" dirty="0"/>
              <a:t>1. </a:t>
            </a:r>
            <a:r>
              <a:rPr lang="en-US" sz="2600" b="1" dirty="0">
                <a:solidFill>
                  <a:srgbClr val="FF0000"/>
                </a:solidFill>
                <a:latin typeface="Times New Roman" panose="02020603050405020304" pitchFamily="18" charset="0"/>
                <a:cs typeface="Times New Roman" panose="02020603050405020304" pitchFamily="18" charset="0"/>
              </a:rPr>
              <a:t>Random sampling</a:t>
            </a:r>
            <a:r>
              <a:rPr lang="en-US" sz="2600" b="1" dirty="0">
                <a:latin typeface="Times New Roman" panose="02020603050405020304" pitchFamily="18" charset="0"/>
                <a:cs typeface="Times New Roman" panose="02020603050405020304" pitchFamily="18" charset="0"/>
              </a:rPr>
              <a:t>: Collect samples randomly from all over the site.</a:t>
            </a:r>
          </a:p>
          <a:p>
            <a:r>
              <a:rPr lang="en-US" sz="2600" b="1" dirty="0">
                <a:latin typeface="Times New Roman" panose="02020603050405020304" pitchFamily="18" charset="0"/>
                <a:cs typeface="Times New Roman" panose="02020603050405020304" pitchFamily="18" charset="0"/>
              </a:rPr>
              <a:t>2. </a:t>
            </a:r>
            <a:r>
              <a:rPr lang="en-US" sz="2600" b="1" dirty="0">
                <a:solidFill>
                  <a:srgbClr val="FF0000"/>
                </a:solidFill>
                <a:latin typeface="Times New Roman" panose="02020603050405020304" pitchFamily="18" charset="0"/>
                <a:cs typeface="Times New Roman" panose="02020603050405020304" pitchFamily="18" charset="0"/>
              </a:rPr>
              <a:t>Systematic sampling</a:t>
            </a:r>
            <a:r>
              <a:rPr lang="en-US" sz="2600" b="1" dirty="0">
                <a:latin typeface="Times New Roman" panose="02020603050405020304" pitchFamily="18" charset="0"/>
                <a:cs typeface="Times New Roman" panose="02020603050405020304" pitchFamily="18" charset="0"/>
              </a:rPr>
              <a:t>: Collect samples regularly from all over the site.</a:t>
            </a:r>
          </a:p>
          <a:p>
            <a:r>
              <a:rPr lang="en-US" sz="2600" b="1" dirty="0">
                <a:latin typeface="Times New Roman" panose="02020603050405020304" pitchFamily="18" charset="0"/>
                <a:cs typeface="Times New Roman" panose="02020603050405020304" pitchFamily="18" charset="0"/>
              </a:rPr>
              <a:t>3. </a:t>
            </a:r>
            <a:r>
              <a:rPr lang="en-US" sz="2600" b="1" dirty="0">
                <a:solidFill>
                  <a:srgbClr val="FF0000"/>
                </a:solidFill>
                <a:latin typeface="Times New Roman" panose="02020603050405020304" pitchFamily="18" charset="0"/>
                <a:cs typeface="Times New Roman" panose="02020603050405020304" pitchFamily="18" charset="0"/>
              </a:rPr>
              <a:t>Selective sampling</a:t>
            </a:r>
            <a:r>
              <a:rPr lang="en-US" sz="2600" b="1" dirty="0">
                <a:latin typeface="Times New Roman" panose="02020603050405020304" pitchFamily="18" charset="0"/>
                <a:cs typeface="Times New Roman" panose="02020603050405020304" pitchFamily="18" charset="0"/>
              </a:rPr>
              <a:t>: Collect samples selectively from sites or organisms</a:t>
            </a:r>
          </a:p>
          <a:p>
            <a:r>
              <a:rPr lang="en-US" sz="2600" b="1" dirty="0">
                <a:latin typeface="Times New Roman" panose="02020603050405020304" pitchFamily="18" charset="0"/>
                <a:cs typeface="Times New Roman" panose="02020603050405020304" pitchFamily="18" charset="0"/>
              </a:rPr>
              <a:t>4. </a:t>
            </a:r>
            <a:r>
              <a:rPr lang="en-US" sz="26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Stratified Sample</a:t>
            </a:r>
            <a:r>
              <a:rPr lang="en-US" sz="26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population is divided into subgroups (strata) based on shared characteristics, and samples are drawn from each stratum.</a:t>
            </a:r>
          </a:p>
          <a:p>
            <a:endParaRPr lang="en-US" sz="2600" b="1" dirty="0"/>
          </a:p>
          <a:p>
            <a:endParaRPr lang="en-US" sz="2600" b="1" dirty="0"/>
          </a:p>
        </p:txBody>
      </p:sp>
    </p:spTree>
    <p:extLst>
      <p:ext uri="{BB962C8B-B14F-4D97-AF65-F5344CB8AC3E}">
        <p14:creationId xmlns:p14="http://schemas.microsoft.com/office/powerpoint/2010/main" val="75505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11FB5-02D5-15B2-1ADB-D176B45A607C}"/>
              </a:ext>
            </a:extLst>
          </p:cNvPr>
          <p:cNvSpPr>
            <a:spLocks noGrp="1"/>
          </p:cNvSpPr>
          <p:nvPr>
            <p:ph idx="1"/>
          </p:nvPr>
        </p:nvSpPr>
        <p:spPr>
          <a:xfrm>
            <a:off x="975360" y="563880"/>
            <a:ext cx="10424159" cy="5684520"/>
          </a:xfrm>
        </p:spPr>
        <p:txBody>
          <a:bodyPr>
            <a:normAutofit fontScale="92500" lnSpcReduction="10000"/>
          </a:bodyPr>
          <a:lstStyle/>
          <a:p>
            <a:pPr marL="0" marR="0">
              <a:lnSpc>
                <a:spcPct val="107000"/>
              </a:lnSpc>
              <a:spcAft>
                <a:spcPts val="800"/>
              </a:spcAft>
            </a:pPr>
            <a:r>
              <a:rPr lang="en-US" sz="22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Convenience Sample</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sample taken from a group that is easily accessible, which may lead to bias but is often used for preliminary research. </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2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Cluster Sample</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population is divided into clusters (often geographically), and entire clusters are randomly selected for the sample.</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2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Purposive Sample</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Also known as judgmental sampling, this involves selecting individuals based on specific characteristics or criteria relevant to the research.</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Aft>
                <a:spcPts val="800"/>
              </a:spcAft>
              <a:buNone/>
            </a:pP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2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**Snowball Sample</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non-probability sampling technique where existing study subjects recruit future subjects from among their acquaintances.</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2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Voluntary Response Sample</a:t>
            </a: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sample consisting of individuals who choose to participate, often leading to self-selection bias.</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Each type of sample has its advantages and disadvantages, and the choice of sampling method can significantly impact the results of a study.</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854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A918A-B605-BC93-D7F9-C946CF12FFCC}"/>
              </a:ext>
            </a:extLst>
          </p:cNvPr>
          <p:cNvSpPr>
            <a:spLocks noGrp="1"/>
          </p:cNvSpPr>
          <p:nvPr>
            <p:ph idx="1"/>
          </p:nvPr>
        </p:nvSpPr>
        <p:spPr>
          <a:xfrm>
            <a:off x="1066800" y="640080"/>
            <a:ext cx="10210799" cy="5235788"/>
          </a:xfrm>
          <a:blipFill>
            <a:blip r:embed="rId2"/>
            <a:tile tx="0" ty="0" sx="100000" sy="100000" flip="none" algn="tl"/>
          </a:blipFill>
        </p:spPr>
        <p:txBody>
          <a:bodyPr>
            <a:noAutofit/>
          </a:bodyPr>
          <a:lstStyle/>
          <a:p>
            <a:pPr marL="0" indent="0" algn="ctr">
              <a:buNone/>
            </a:pPr>
            <a:endParaRPr lang="en-US" sz="9600" dirty="0"/>
          </a:p>
          <a:p>
            <a:pPr marL="0" indent="0" algn="ctr">
              <a:buNone/>
            </a:pPr>
            <a:r>
              <a:rPr lang="en-US" sz="9600" dirty="0"/>
              <a:t>Thank you</a:t>
            </a:r>
          </a:p>
        </p:txBody>
      </p:sp>
    </p:spTree>
    <p:extLst>
      <p:ext uri="{BB962C8B-B14F-4D97-AF65-F5344CB8AC3E}">
        <p14:creationId xmlns:p14="http://schemas.microsoft.com/office/powerpoint/2010/main" val="2709975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EE8-25BE-7BA7-2D25-7A344AAAA632}"/>
              </a:ext>
            </a:extLst>
          </p:cNvPr>
          <p:cNvSpPr>
            <a:spLocks noGrp="1"/>
          </p:cNvSpPr>
          <p:nvPr>
            <p:ph type="title"/>
          </p:nvPr>
        </p:nvSpPr>
        <p:spPr>
          <a:xfrm>
            <a:off x="792482" y="982132"/>
            <a:ext cx="9601196" cy="1303867"/>
          </a:xfrm>
        </p:spPr>
        <p:txBody>
          <a:bodyPr/>
          <a:lstStyle/>
          <a:p>
            <a:pPr algn="l"/>
            <a:r>
              <a:rPr lang="en-US" dirty="0"/>
              <a:t>Addition </a:t>
            </a:r>
          </a:p>
        </p:txBody>
      </p:sp>
      <p:sp>
        <p:nvSpPr>
          <p:cNvPr id="3" name="Content Placeholder 2">
            <a:extLst>
              <a:ext uri="{FF2B5EF4-FFF2-40B4-BE49-F238E27FC236}">
                <a16:creationId xmlns:a16="http://schemas.microsoft.com/office/drawing/2014/main" id="{B7EE3649-FBBF-57DD-1F01-E7FA43D77C76}"/>
              </a:ext>
            </a:extLst>
          </p:cNvPr>
          <p:cNvSpPr>
            <a:spLocks noGrp="1"/>
          </p:cNvSpPr>
          <p:nvPr>
            <p:ph idx="1"/>
          </p:nvPr>
        </p:nvSpPr>
        <p:spPr/>
        <p:txBody>
          <a:bodyPr/>
          <a:lstStyle/>
          <a:p>
            <a:r>
              <a:rPr lang="en-US" sz="2800" b="1" dirty="0"/>
              <a:t>Chemical analysis: Collecting samples for chemical analysis.</a:t>
            </a:r>
          </a:p>
          <a:p>
            <a:r>
              <a:rPr lang="en-US" sz="2800" b="1" dirty="0"/>
              <a:t> Microbiological analysis: Collecting samples for microbiological analysis.</a:t>
            </a:r>
          </a:p>
          <a:p>
            <a:r>
              <a:rPr lang="en-US" sz="2800" b="1" dirty="0"/>
              <a:t> Scientific research: Collecting samples for scientific research.</a:t>
            </a:r>
          </a:p>
        </p:txBody>
      </p:sp>
    </p:spTree>
    <p:extLst>
      <p:ext uri="{BB962C8B-B14F-4D97-AF65-F5344CB8AC3E}">
        <p14:creationId xmlns:p14="http://schemas.microsoft.com/office/powerpoint/2010/main" val="225372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5E84-CA19-D24B-1CB0-7779C36686DC}"/>
              </a:ext>
            </a:extLst>
          </p:cNvPr>
          <p:cNvSpPr>
            <a:spLocks noGrp="1"/>
          </p:cNvSpPr>
          <p:nvPr>
            <p:ph type="title"/>
          </p:nvPr>
        </p:nvSpPr>
        <p:spPr>
          <a:solidFill>
            <a:schemeClr val="accent5">
              <a:lumMod val="20000"/>
              <a:lumOff val="80000"/>
            </a:schemeClr>
          </a:solidFill>
          <a:ln w="57150">
            <a:solidFill>
              <a:schemeClr val="tx1"/>
            </a:solidFill>
          </a:ln>
        </p:spPr>
        <p:txBody>
          <a:bodyPr>
            <a:noAutofit/>
          </a:bodyPr>
          <a:lstStyle/>
          <a:p>
            <a:r>
              <a:rPr lang="en-US" sz="4000" b="1" dirty="0">
                <a:solidFill>
                  <a:srgbClr val="FF0000"/>
                </a:solidFill>
              </a:rPr>
              <a:t>Standard Precautions to prevent contamination of specimen and technician</a:t>
            </a:r>
            <a:endParaRPr lang="en-US" sz="4000" dirty="0">
              <a:solidFill>
                <a:srgbClr val="FF0000"/>
              </a:solidFill>
            </a:endParaRPr>
          </a:p>
        </p:txBody>
      </p:sp>
      <p:sp>
        <p:nvSpPr>
          <p:cNvPr id="4" name="Content Placeholder 2">
            <a:extLst>
              <a:ext uri="{FF2B5EF4-FFF2-40B4-BE49-F238E27FC236}">
                <a16:creationId xmlns:a16="http://schemas.microsoft.com/office/drawing/2014/main" id="{3CA8DC05-CBC4-3CD6-D421-AB818C574497}"/>
              </a:ext>
            </a:extLst>
          </p:cNvPr>
          <p:cNvSpPr>
            <a:spLocks noGrp="1"/>
          </p:cNvSpPr>
          <p:nvPr>
            <p:ph idx="1"/>
          </p:nvPr>
        </p:nvSpPr>
        <p:spPr>
          <a:xfrm>
            <a:off x="792480" y="2392680"/>
            <a:ext cx="10683240" cy="3703319"/>
          </a:xfrm>
          <a:solidFill>
            <a:schemeClr val="accent6">
              <a:lumMod val="20000"/>
              <a:lumOff val="80000"/>
            </a:schemeClr>
          </a:solidFill>
        </p:spPr>
        <p:txBody>
          <a:bodyPr>
            <a:normAutofit/>
          </a:bodyPr>
          <a:lstStyle/>
          <a:p>
            <a:pPr marL="0" indent="0">
              <a:buNone/>
            </a:pPr>
            <a:r>
              <a:rPr lang="en-US" b="1" dirty="0"/>
              <a:t> </a:t>
            </a:r>
            <a:r>
              <a:rPr lang="en-US" dirty="0"/>
              <a:t>• </a:t>
            </a:r>
            <a:r>
              <a:rPr lang="en-US" sz="2000" b="1" dirty="0">
                <a:latin typeface="Times New Roman" panose="02020603050405020304" pitchFamily="18" charset="0"/>
                <a:cs typeface="Times New Roman" panose="02020603050405020304" pitchFamily="18" charset="0"/>
              </a:rPr>
              <a:t>Always wash hands before and after the collection of specimens. </a:t>
            </a:r>
          </a:p>
          <a:p>
            <a:pPr marL="0" indent="0">
              <a:buNone/>
            </a:pPr>
            <a:r>
              <a:rPr lang="en-US" sz="2000" b="1" dirty="0">
                <a:latin typeface="Times New Roman" panose="02020603050405020304" pitchFamily="18" charset="0"/>
                <a:cs typeface="Times New Roman" panose="02020603050405020304" pitchFamily="18" charset="0"/>
              </a:rPr>
              <a:t>• Wear gloves when necessary. </a:t>
            </a:r>
          </a:p>
          <a:p>
            <a:pPr marL="0" indent="0">
              <a:buNone/>
            </a:pPr>
            <a:r>
              <a:rPr lang="en-US" sz="2000" b="1" dirty="0">
                <a:latin typeface="Times New Roman" panose="02020603050405020304" pitchFamily="18" charset="0"/>
                <a:cs typeface="Times New Roman" panose="02020603050405020304" pitchFamily="18" charset="0"/>
              </a:rPr>
              <a:t>• Disposal of needles, syringes and sharps must be into sharps containers.</a:t>
            </a:r>
          </a:p>
          <a:p>
            <a:pPr marL="0" indent="0">
              <a:buNone/>
            </a:pPr>
            <a:r>
              <a:rPr lang="en-US" sz="2000" b="1" dirty="0">
                <a:latin typeface="Times New Roman" panose="02020603050405020304" pitchFamily="18" charset="0"/>
                <a:cs typeface="Times New Roman" panose="02020603050405020304" pitchFamily="18" charset="0"/>
              </a:rPr>
              <a:t> • Always identify the patient. </a:t>
            </a:r>
          </a:p>
          <a:p>
            <a:pPr marL="0" indent="0">
              <a:buNone/>
            </a:pPr>
            <a:r>
              <a:rPr lang="en-US" sz="2000" b="1" dirty="0">
                <a:latin typeface="Times New Roman" panose="02020603050405020304" pitchFamily="18" charset="0"/>
                <a:cs typeface="Times New Roman" panose="02020603050405020304" pitchFamily="18" charset="0"/>
              </a:rPr>
              <a:t>• Select the right equipment required to collect the specimens (blood tubes, swabs etc.). </a:t>
            </a:r>
          </a:p>
          <a:p>
            <a:pPr marL="0" indent="0">
              <a:buNone/>
            </a:pPr>
            <a:r>
              <a:rPr lang="en-US" sz="2000" b="1" dirty="0">
                <a:latin typeface="Times New Roman" panose="02020603050405020304" pitchFamily="18" charset="0"/>
                <a:cs typeface="Times New Roman" panose="02020603050405020304" pitchFamily="18" charset="0"/>
              </a:rPr>
              <a:t> • Once the sample is collected, dispose of any sharp's objects immediately</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9469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92">
            <a:extLst>
              <a:ext uri="{FF2B5EF4-FFF2-40B4-BE49-F238E27FC236}">
                <a16:creationId xmlns:a16="http://schemas.microsoft.com/office/drawing/2014/main" id="{83B35741-35FD-EC8C-9D85-ED94E9D7A1A5}"/>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438400" y="274638"/>
            <a:ext cx="7772400" cy="1147762"/>
          </a:xfrm>
        </p:spPr>
      </p:pic>
      <p:sp>
        <p:nvSpPr>
          <p:cNvPr id="44035" name="Rectangle 235">
            <a:extLst>
              <a:ext uri="{FF2B5EF4-FFF2-40B4-BE49-F238E27FC236}">
                <a16:creationId xmlns:a16="http://schemas.microsoft.com/office/drawing/2014/main" id="{F18AD269-3E9E-822B-86E6-E09BA52CA100}"/>
              </a:ext>
            </a:extLst>
          </p:cNvPr>
          <p:cNvSpPr>
            <a:spLocks noGrp="1" noChangeArrowheads="1"/>
          </p:cNvSpPr>
          <p:nvPr>
            <p:ph idx="1"/>
          </p:nvPr>
        </p:nvSpPr>
        <p:spPr>
          <a:xfrm>
            <a:off x="883920" y="1422400"/>
            <a:ext cx="10530840" cy="4551680"/>
          </a:xfrm>
          <a:solidFill>
            <a:schemeClr val="accent6">
              <a:lumMod val="20000"/>
              <a:lumOff val="80000"/>
            </a:schemeClr>
          </a:solidFill>
        </p:spPr>
        <p:txBody>
          <a:bodyPr/>
          <a:lstStyle/>
          <a:p>
            <a:pPr marL="514350" indent="-514350">
              <a:buFontTx/>
              <a:buAutoNum type="arabicPeriod"/>
            </a:pPr>
            <a:r>
              <a:rPr lang="en-US" altLang="zh-CN" sz="3100" b="1" dirty="0"/>
              <a:t>Never do mouth pipetting.</a:t>
            </a:r>
          </a:p>
          <a:p>
            <a:pPr marL="514350" indent="-514350">
              <a:buFontTx/>
              <a:buAutoNum type="arabicPeriod"/>
            </a:pPr>
            <a:r>
              <a:rPr lang="en-US" altLang="zh-CN" sz="3100" b="1" dirty="0"/>
              <a:t>Barrier protection such as gloves, masks, </a:t>
            </a:r>
            <a:r>
              <a:rPr lang="en-US" altLang="en-GB" sz="3100" b="1" dirty="0"/>
              <a:t>goggles </a:t>
            </a:r>
            <a:r>
              <a:rPr lang="en-US" altLang="zh-CN" sz="3100" b="1" dirty="0"/>
              <a:t>and </a:t>
            </a:r>
            <a:r>
              <a:rPr lang="en-US" altLang="en-GB" sz="3100" b="1" dirty="0"/>
              <a:t>apron</a:t>
            </a:r>
            <a:r>
              <a:rPr lang="en-US" altLang="zh-CN" sz="3100" b="1" dirty="0"/>
              <a:t> must be available,</a:t>
            </a:r>
            <a:endParaRPr lang="zh-CN" altLang="en-US" sz="3100" dirty="0"/>
          </a:p>
          <a:p>
            <a:pPr marL="514350" indent="-514350">
              <a:buFontTx/>
              <a:buAutoNum type="arabicPeriod"/>
            </a:pPr>
            <a:r>
              <a:rPr lang="en-US" altLang="zh-CN" sz="3100" b="1" dirty="0"/>
              <a:t> Must be change gloves and adequately dispose of them between drawing blood from different  animals or patient.</a:t>
            </a:r>
          </a:p>
          <a:p>
            <a:pPr marL="514350" indent="-514350">
              <a:buFontTx/>
              <a:buAutoNum type="arabicPeriod"/>
            </a:pPr>
            <a:r>
              <a:rPr lang="en-US" altLang="zh-CN" sz="3100" b="1" dirty="0"/>
              <a:t>Frequent hands washing whenever gloves are changed.</a:t>
            </a:r>
          </a:p>
          <a:p>
            <a:pPr marL="514350" indent="-514350">
              <a:buFontTx/>
              <a:buAutoNum type="arabicPeriod"/>
            </a:pPr>
            <a:endParaRPr lang="en-US" altLang="zh-CN" sz="3100" dirty="0"/>
          </a:p>
          <a:p>
            <a:pPr marL="514350" indent="-514350">
              <a:buFontTx/>
              <a:buAutoNum type="arabicPeriod"/>
            </a:pPr>
            <a:endParaRPr lang="en-US" altLang="zh-CN"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37">
            <a:extLst>
              <a:ext uri="{FF2B5EF4-FFF2-40B4-BE49-F238E27FC236}">
                <a16:creationId xmlns:a16="http://schemas.microsoft.com/office/drawing/2014/main" id="{0057E1D6-7B7C-A173-3325-B070ED847F84}"/>
              </a:ext>
            </a:extLst>
          </p:cNvPr>
          <p:cNvSpPr>
            <a:spLocks noGrp="1" noChangeArrowheads="1"/>
          </p:cNvSpPr>
          <p:nvPr>
            <p:ph sz="quarter" idx="1"/>
          </p:nvPr>
        </p:nvSpPr>
        <p:spPr>
          <a:xfrm>
            <a:off x="853440" y="762000"/>
            <a:ext cx="10119360" cy="4968240"/>
          </a:xfrm>
          <a:solidFill>
            <a:schemeClr val="accent6">
              <a:lumMod val="20000"/>
              <a:lumOff val="80000"/>
            </a:schemeClr>
          </a:solidFill>
        </p:spPr>
        <p:txBody>
          <a:bodyPr/>
          <a:lstStyle/>
          <a:p>
            <a:pPr marL="514350" indent="-514350">
              <a:buFontTx/>
              <a:buAutoNum type="arabicPeriod" startAt="6"/>
            </a:pPr>
            <a:r>
              <a:rPr lang="en-US" altLang="zh-CN" sz="3300" b="1" dirty="0"/>
              <a:t>Facial barrier protection used for spattering of blood or  body fluid.</a:t>
            </a:r>
          </a:p>
          <a:p>
            <a:pPr marL="514350" indent="-514350">
              <a:buNone/>
            </a:pPr>
            <a:r>
              <a:rPr lang="en-US" altLang="zh-CN" sz="3300" b="1" dirty="0"/>
              <a:t> 7.  Avoid using syringes whenever possible and </a:t>
            </a:r>
          </a:p>
          <a:p>
            <a:pPr marL="514350" indent="-514350">
              <a:buNone/>
            </a:pPr>
            <a:r>
              <a:rPr lang="en-US" altLang="zh-CN" sz="3300" b="1" dirty="0"/>
              <a:t>       dispose of needle in </a:t>
            </a:r>
            <a:r>
              <a:rPr lang="en-US" altLang="en-GB" sz="3300" b="1" dirty="0"/>
              <a:t>white </a:t>
            </a:r>
            <a:r>
              <a:rPr lang="en-US" altLang="en-GB" sz="3300" b="1" dirty="0" err="1"/>
              <a:t>coloured</a:t>
            </a:r>
            <a:r>
              <a:rPr lang="en-US" altLang="en-GB" sz="3300" b="1" dirty="0"/>
              <a:t> </a:t>
            </a:r>
            <a:r>
              <a:rPr lang="en-US" altLang="zh-CN" sz="3300" b="1" dirty="0"/>
              <a:t>container</a:t>
            </a:r>
            <a:endParaRPr lang="zh-CN" altLang="en-US" sz="3300" dirty="0"/>
          </a:p>
          <a:p>
            <a:pPr marL="514350" indent="-514350">
              <a:buFontTx/>
              <a:buAutoNum type="arabicPeriod" startAt="8"/>
            </a:pPr>
            <a:r>
              <a:rPr lang="en-US" altLang="zh-CN" sz="3300" b="1" dirty="0"/>
              <a:t>Make a habit of keeping your hands away from your mouth, nose, eyes and other mucous membrane inoculation.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9">
            <a:extLst>
              <a:ext uri="{FF2B5EF4-FFF2-40B4-BE49-F238E27FC236}">
                <a16:creationId xmlns:a16="http://schemas.microsoft.com/office/drawing/2014/main" id="{AE4EFA71-F789-6F76-5353-43CD4BD3A331}"/>
              </a:ext>
            </a:extLst>
          </p:cNvPr>
          <p:cNvSpPr>
            <a:spLocks noGrp="1" noChangeArrowheads="1"/>
          </p:cNvSpPr>
          <p:nvPr>
            <p:ph sz="quarter" idx="1"/>
          </p:nvPr>
        </p:nvSpPr>
        <p:spPr>
          <a:xfrm>
            <a:off x="899160" y="1021080"/>
            <a:ext cx="10363200" cy="4998720"/>
          </a:xfrm>
          <a:solidFill>
            <a:schemeClr val="accent6">
              <a:lumMod val="20000"/>
              <a:lumOff val="80000"/>
            </a:schemeClr>
          </a:solidFill>
        </p:spPr>
        <p:txBody>
          <a:bodyPr/>
          <a:lstStyle/>
          <a:p>
            <a:pPr marL="0" indent="0">
              <a:buNone/>
            </a:pPr>
            <a:endParaRPr lang="en-US" altLang="en-US" sz="2800" b="1" dirty="0">
              <a:solidFill>
                <a:srgbClr val="FF0000"/>
              </a:solidFill>
            </a:endParaRPr>
          </a:p>
          <a:p>
            <a:pPr marL="0" indent="0">
              <a:buNone/>
            </a:pPr>
            <a:r>
              <a:rPr lang="en-US" altLang="en-US" sz="2800" b="1" dirty="0">
                <a:solidFill>
                  <a:srgbClr val="FF0000"/>
                </a:solidFill>
              </a:rPr>
              <a:t>9</a:t>
            </a:r>
            <a:r>
              <a:rPr lang="en-US" altLang="en-US" sz="2800" b="1" dirty="0"/>
              <a:t>. Decontaminate all surfaces and reusable device after use.</a:t>
            </a:r>
          </a:p>
          <a:p>
            <a:pPr marL="0" indent="0">
              <a:buNone/>
            </a:pPr>
            <a:r>
              <a:rPr lang="en-US" altLang="en-US" sz="2800" b="1" dirty="0">
                <a:solidFill>
                  <a:srgbClr val="FF0000"/>
                </a:solidFill>
              </a:rPr>
              <a:t>10</a:t>
            </a:r>
            <a:r>
              <a:rPr lang="en-US" altLang="en-US" sz="2800" b="1" dirty="0"/>
              <a:t>.Before centrifuging tubes, inspect them for cracks.</a:t>
            </a:r>
          </a:p>
          <a:p>
            <a:pPr marL="0" indent="0">
              <a:buNone/>
            </a:pPr>
            <a:r>
              <a:rPr lang="en-US" altLang="en-US" sz="2800" b="1" dirty="0">
                <a:solidFill>
                  <a:srgbClr val="FF0000"/>
                </a:solidFill>
              </a:rPr>
              <a:t>12</a:t>
            </a:r>
            <a:r>
              <a:rPr lang="en-US" altLang="en-US" sz="2800" b="1" dirty="0"/>
              <a:t>.Use biohazard disposal techniques. </a:t>
            </a:r>
            <a:r>
              <a:rPr lang="en-US" altLang="en-US" sz="2800" b="1" dirty="0" err="1"/>
              <a:t>Eg.</a:t>
            </a:r>
            <a:r>
              <a:rPr lang="en-US" altLang="en-US" sz="2800" b="1" dirty="0"/>
              <a:t> Red bag.</a:t>
            </a:r>
          </a:p>
          <a:p>
            <a:pPr marL="0" indent="0">
              <a:buNone/>
            </a:pPr>
            <a:r>
              <a:rPr lang="en-US" altLang="en-US" sz="2800" b="1" dirty="0">
                <a:solidFill>
                  <a:srgbClr val="FF0000"/>
                </a:solidFill>
              </a:rPr>
              <a:t>13</a:t>
            </a:r>
            <a:r>
              <a:rPr lang="en-US" altLang="en-US" sz="2800" b="1" dirty="0"/>
              <a:t>.Never leave a discarded tube or infected material  unlabeled.</a:t>
            </a:r>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4">
            <a:extLst>
              <a:ext uri="{FF2B5EF4-FFF2-40B4-BE49-F238E27FC236}">
                <a16:creationId xmlns:a16="http://schemas.microsoft.com/office/drawing/2014/main" id="{4519D6C9-55DF-B63C-4DF8-E4A38B8CF9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7007" y="1182414"/>
            <a:ext cx="9963807" cy="4837386"/>
          </a:xfrm>
          <a:solidFill>
            <a:schemeClr val="accent6">
              <a:lumMod val="20000"/>
              <a:lumOff val="80000"/>
            </a:schemeClr>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0F812-016E-6BF0-2C2B-51FB924DD20D}"/>
              </a:ext>
            </a:extLst>
          </p:cNvPr>
          <p:cNvSpPr txBox="1"/>
          <p:nvPr/>
        </p:nvSpPr>
        <p:spPr>
          <a:xfrm>
            <a:off x="472964" y="1324623"/>
            <a:ext cx="11225047" cy="5209760"/>
          </a:xfrm>
          <a:prstGeom prst="rect">
            <a:avLst/>
          </a:prstGeom>
          <a:solidFill>
            <a:schemeClr val="accent2">
              <a:lumMod val="20000"/>
              <a:lumOff val="80000"/>
            </a:schemeClr>
          </a:solidFill>
        </p:spPr>
        <p:txBody>
          <a:bodyPr wrap="square">
            <a:spAutoFit/>
          </a:bodyPr>
          <a:lstStyle/>
          <a:p>
            <a:pPr algn="ctr">
              <a:lnSpc>
                <a:spcPct val="107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Each of these materials and methods has its advantages and is chosen based on the specific requirements of the microbial species being preserved</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spcAft>
                <a:spcPts val="80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Cryoprotectants</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Substances like glycerol, dimethyl sulfoxide (DMSO), and trehalose are commonly used to protect cells during freezing. They help prevent ice crystal formation that can damage cellular structures.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Lyophilization</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(Freeze-Drying)**: This process involves removing moisture from microbial samples, allowing them to be stored at room temperature. Protective agents such as sucrose or trehalose are often added to stabilize the cells during this process.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80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E8DF91E-8063-326F-DB89-A2F1A81AAA76}"/>
              </a:ext>
            </a:extLst>
          </p:cNvPr>
          <p:cNvSpPr txBox="1"/>
          <p:nvPr/>
        </p:nvSpPr>
        <p:spPr>
          <a:xfrm>
            <a:off x="536028" y="370503"/>
            <a:ext cx="11119944"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preservation of microbial samples is crucial for maintaining their viability and genetic integrity over time</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3268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672</TotalTime>
  <Words>1312</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Times New Roman</vt:lpstr>
      <vt:lpstr>Organic</vt:lpstr>
      <vt:lpstr>Samples collection </vt:lpstr>
      <vt:lpstr>PowerPoint Presentation</vt:lpstr>
      <vt:lpstr>Addition </vt:lpstr>
      <vt:lpstr>Standard Precautions to prevent contamination of specimen and technician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Phlebotomy</vt:lpstr>
      <vt:lpstr>PowerPoint Presentation</vt:lpstr>
      <vt:lpstr>Types of sampling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acer</dc:creator>
  <cp:lastModifiedBy>acer</cp:lastModifiedBy>
  <cp:revision>17</cp:revision>
  <dcterms:created xsi:type="dcterms:W3CDTF">2025-03-03T22:18:22Z</dcterms:created>
  <dcterms:modified xsi:type="dcterms:W3CDTF">2025-03-05T06:55:23Z</dcterms:modified>
</cp:coreProperties>
</file>